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6" r:id="rId4"/>
  </p:sldMasterIdLst>
  <p:notesMasterIdLst>
    <p:notesMasterId r:id="rId18"/>
  </p:notesMasterIdLst>
  <p:handoutMasterIdLst>
    <p:handoutMasterId r:id="rId19"/>
  </p:handoutMasterIdLst>
  <p:sldIdLst>
    <p:sldId id="1497" r:id="rId5"/>
    <p:sldId id="1514" r:id="rId6"/>
    <p:sldId id="1516" r:id="rId7"/>
    <p:sldId id="1519" r:id="rId8"/>
    <p:sldId id="1520" r:id="rId9"/>
    <p:sldId id="1521" r:id="rId10"/>
    <p:sldId id="1522" r:id="rId11"/>
    <p:sldId id="1524" r:id="rId12"/>
    <p:sldId id="1525" r:id="rId13"/>
    <p:sldId id="1517" r:id="rId14"/>
    <p:sldId id="1526" r:id="rId15"/>
    <p:sldId id="1500" r:id="rId16"/>
    <p:sldId id="151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079" autoAdjust="0"/>
  </p:normalViewPr>
  <p:slideViewPr>
    <p:cSldViewPr snapToGrid="0">
      <p:cViewPr varScale="1">
        <p:scale>
          <a:sx n="74" d="100"/>
          <a:sy n="74" d="100"/>
        </p:scale>
        <p:origin x="104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2/7/2026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2/6/2026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0FC0FA77-D157-35E3-0B4D-11C0F67E63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</p:spPr>
        <p:txBody>
          <a:bodyPr/>
          <a:lstStyle/>
          <a:p>
            <a:fld id="{175A1B29-DFBD-4673-8328-3ED6619AAB50}" type="datetime1">
              <a:rPr lang="en-US" smtClean="0"/>
              <a:t>2/6/2026</a:t>
            </a:fld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D55EDDF-CA01-E393-D8E9-0618A68B2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AFD1BB6C-22F1-3135-9434-A294C25CC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352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0B3EB36B-144D-A648-1BD5-DBEDDC79D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8" b="16685"/>
          <a:stretch/>
        </p:blipFill>
        <p:spPr>
          <a:xfrm>
            <a:off x="0" y="2754087"/>
            <a:ext cx="4325917" cy="410391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2BD543F-D939-A8C7-FAFA-B555B276DB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8" y="990601"/>
            <a:ext cx="9145991" cy="3630384"/>
          </a:xfrm>
        </p:spPr>
        <p:txBody>
          <a:bodyPr anchor="b">
            <a:noAutofit/>
          </a:bodyPr>
          <a:lstStyle>
            <a:lvl1pPr algn="l">
              <a:defRPr sz="65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6DBE5D1-8623-4EBC-BE64-F118A957A6D2}" type="datetime1">
              <a:rPr lang="en-US" smtClean="0"/>
              <a:t>2/6/2026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126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B90D1FE6-C620-8AEA-8E16-817F8F300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05" b="19272"/>
          <a:stretch/>
        </p:blipFill>
        <p:spPr>
          <a:xfrm>
            <a:off x="7866083" y="2754085"/>
            <a:ext cx="4325917" cy="4103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7" y="2333860"/>
            <a:ext cx="8467558" cy="3689909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/>
            </a:lvl1pPr>
            <a:lvl2pPr marL="685800" indent="-457200">
              <a:buFont typeface="+mj-lt"/>
              <a:buAutoNum type="arabicPeriod"/>
              <a:defRPr sz="2000"/>
            </a:lvl2pPr>
            <a:lvl3pPr marL="800100" indent="-342900">
              <a:buFont typeface="+mj-lt"/>
              <a:buAutoNum type="arabicPeriod"/>
              <a:defRPr sz="1800"/>
            </a:lvl3pPr>
            <a:lvl4pPr marL="1028700" indent="-342900">
              <a:buFont typeface="+mj-lt"/>
              <a:buAutoNum type="arabicPeriod"/>
              <a:defRPr sz="1600"/>
            </a:lvl4pPr>
            <a:lvl5pPr marL="1257300" indent="-342900">
              <a:buFont typeface="+mj-lt"/>
              <a:buAutoNum type="arabicPeriod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75827B4-FD33-43BF-9F9D-5FEB6B504CD5}" type="datetime1">
              <a:rPr lang="en-US" smtClean="0"/>
              <a:t>2/6/2026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192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901" y="907302"/>
            <a:ext cx="4700219" cy="1808466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76C507B-B242-4119-B1FF-3014636CAB6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140" y="333756"/>
            <a:ext cx="5740908" cy="6190488"/>
          </a:xfrm>
          <a:custGeom>
            <a:avLst/>
            <a:gdLst>
              <a:gd name="connsiteX0" fmla="*/ 186643 w 5740908"/>
              <a:gd name="connsiteY0" fmla="*/ 0 h 6190488"/>
              <a:gd name="connsiteX1" fmla="*/ 5740908 w 5740908"/>
              <a:gd name="connsiteY1" fmla="*/ 0 h 6190488"/>
              <a:gd name="connsiteX2" fmla="*/ 5740908 w 5740908"/>
              <a:gd name="connsiteY2" fmla="*/ 6190488 h 6190488"/>
              <a:gd name="connsiteX3" fmla="*/ 186643 w 5740908"/>
              <a:gd name="connsiteY3" fmla="*/ 6190488 h 6190488"/>
              <a:gd name="connsiteX4" fmla="*/ 0 w 5740908"/>
              <a:gd name="connsiteY4" fmla="*/ 6003845 h 6190488"/>
              <a:gd name="connsiteX5" fmla="*/ 0 w 5740908"/>
              <a:gd name="connsiteY5" fmla="*/ 186643 h 6190488"/>
              <a:gd name="connsiteX6" fmla="*/ 186643 w 5740908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40908" h="6190488">
                <a:moveTo>
                  <a:pt x="186643" y="0"/>
                </a:moveTo>
                <a:lnTo>
                  <a:pt x="5740908" y="0"/>
                </a:lnTo>
                <a:lnTo>
                  <a:pt x="5740908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14901" y="2825496"/>
            <a:ext cx="4700219" cy="3125201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571500" indent="-342900">
              <a:buFont typeface="+mj-lt"/>
              <a:buAutoNum type="arabicPeriod"/>
              <a:defRPr sz="1800"/>
            </a:lvl2pPr>
            <a:lvl3pPr marL="800100" indent="-342900">
              <a:buFont typeface="+mj-lt"/>
              <a:buAutoNum type="arabicPeriod"/>
              <a:defRPr sz="1600"/>
            </a:lvl3pPr>
            <a:lvl4pPr marL="1028700" indent="-342900">
              <a:buFont typeface="+mj-lt"/>
              <a:buAutoNum type="arabicPeriod"/>
              <a:defRPr sz="1400"/>
            </a:lvl4pPr>
            <a:lvl5pPr>
              <a:buFont typeface="+mj-lt"/>
              <a:buAutoNum type="arabicPeriod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68DD83C-D23D-6D82-F95D-3B845F0785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529914"/>
            <a:ext cx="1622776" cy="3280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9B3D67F-5079-4349-A370-6203DAA40BB5}" type="datetime1">
              <a:rPr lang="en-US" smtClean="0"/>
              <a:t>2/6/2026</a:t>
            </a:fld>
            <a:endParaRPr lang="en-US" dirty="0"/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AE25BD38-48AE-AB7F-6C54-5CB028645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E6A02DBF-D88B-3129-23EF-1ECA54009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4855E23-77DB-A52C-BC0E-EF3C3F4A95C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724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3B13B15A-B652-48F5-A365-F1C590938A4C}" type="datetime1">
              <a:rPr lang="en-US" smtClean="0"/>
              <a:t>2/6/2026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59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BA0B4E8-F389-4DD5-B3EC-37E88D1AD78F}" type="datetime1">
              <a:rPr lang="en-US" smtClean="0"/>
              <a:t>2/6/2026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329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942A636-76C4-4EB1-A2CC-2ABF54421FE3}" type="datetime1">
              <a:rPr lang="en-US" smtClean="0"/>
              <a:t>2/6/2026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8247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95B423A5-C243-487B-A652-39F00748165E}" type="datetime1">
              <a:rPr lang="en-US" smtClean="0"/>
              <a:t>2/6/2026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8265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0430AD89-C002-420D-B2A6-406343AFF059}" type="datetime1">
              <a:rPr lang="en-US" smtClean="0"/>
              <a:t>2/6/2026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5832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893" y="2367643"/>
            <a:ext cx="10465073" cy="35830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4BC6E8D4-25D1-4A44-BB87-23C6E7F03C94}" type="datetime1">
              <a:rPr lang="en-US" smtClean="0"/>
              <a:t>2/6/2026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1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705" y="927238"/>
            <a:ext cx="602489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62C8996-C286-B245-2F06-E6E33F9907E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4435746" cy="6190488"/>
          </a:xfrm>
          <a:custGeom>
            <a:avLst/>
            <a:gdLst>
              <a:gd name="connsiteX0" fmla="*/ 186643 w 4435746"/>
              <a:gd name="connsiteY0" fmla="*/ 0 h 6190488"/>
              <a:gd name="connsiteX1" fmla="*/ 4435746 w 4435746"/>
              <a:gd name="connsiteY1" fmla="*/ 0 h 6190488"/>
              <a:gd name="connsiteX2" fmla="*/ 4435746 w 4435746"/>
              <a:gd name="connsiteY2" fmla="*/ 6190488 h 6190488"/>
              <a:gd name="connsiteX3" fmla="*/ 186643 w 4435746"/>
              <a:gd name="connsiteY3" fmla="*/ 6190488 h 6190488"/>
              <a:gd name="connsiteX4" fmla="*/ 0 w 4435746"/>
              <a:gd name="connsiteY4" fmla="*/ 6003845 h 6190488"/>
              <a:gd name="connsiteX5" fmla="*/ 0 w 4435746"/>
              <a:gd name="connsiteY5" fmla="*/ 186643 h 6190488"/>
              <a:gd name="connsiteX6" fmla="*/ 186643 w 4435746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35746" h="6190488">
                <a:moveTo>
                  <a:pt x="186643" y="0"/>
                </a:moveTo>
                <a:lnTo>
                  <a:pt x="4435746" y="0"/>
                </a:lnTo>
                <a:lnTo>
                  <a:pt x="4435746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21704" y="2204566"/>
            <a:ext cx="6004263" cy="37660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321704" y="6529914"/>
            <a:ext cx="3554817" cy="328085"/>
          </a:xfrm>
          <a:prstGeom prst="rect">
            <a:avLst/>
          </a:prstGeom>
        </p:spPr>
        <p:txBody>
          <a:bodyPr/>
          <a:lstStyle/>
          <a:p>
            <a:fld id="{78F868A0-EF2B-4F3B-A196-0BED12045750}" type="datetime1">
              <a:rPr lang="en-US" smtClean="0"/>
              <a:t>2/6/2026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9886564-48A7-D356-B519-1753B487C993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843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4B1540E-CB71-48F2-BE70-F5CE056CFE1B}" type="datetime1">
              <a:rPr lang="en-US" smtClean="0"/>
              <a:t>2/6/2026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05D4B22-4D6B-3463-9517-CEFA7D2A6E7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7748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5256"/>
            <a:ext cx="6037236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202135"/>
            <a:ext cx="6037365" cy="37485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B0EB951-12A5-039B-D658-D0E726B238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333756"/>
            <a:ext cx="4433316" cy="6190488"/>
          </a:xfrm>
          <a:custGeom>
            <a:avLst/>
            <a:gdLst>
              <a:gd name="connsiteX0" fmla="*/ 0 w 4433316"/>
              <a:gd name="connsiteY0" fmla="*/ 0 h 6190488"/>
              <a:gd name="connsiteX1" fmla="*/ 4246673 w 4433316"/>
              <a:gd name="connsiteY1" fmla="*/ 0 h 6190488"/>
              <a:gd name="connsiteX2" fmla="*/ 4433316 w 4433316"/>
              <a:gd name="connsiteY2" fmla="*/ 186643 h 6190488"/>
              <a:gd name="connsiteX3" fmla="*/ 4433316 w 4433316"/>
              <a:gd name="connsiteY3" fmla="*/ 6003845 h 6190488"/>
              <a:gd name="connsiteX4" fmla="*/ 4246673 w 4433316"/>
              <a:gd name="connsiteY4" fmla="*/ 6190488 h 6190488"/>
              <a:gd name="connsiteX5" fmla="*/ 0 w 4433316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33316" h="6190488">
                <a:moveTo>
                  <a:pt x="0" y="0"/>
                </a:moveTo>
                <a:lnTo>
                  <a:pt x="4246673" y="0"/>
                </a:lnTo>
                <a:cubicBezTo>
                  <a:pt x="4349753" y="0"/>
                  <a:pt x="4433316" y="83563"/>
                  <a:pt x="4433316" y="186643"/>
                </a:cubicBezTo>
                <a:lnTo>
                  <a:pt x="4433316" y="6003845"/>
                </a:lnTo>
                <a:cubicBezTo>
                  <a:pt x="4433316" y="6106925"/>
                  <a:pt x="4349753" y="6190488"/>
                  <a:pt x="4246673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47132" y="6529916"/>
            <a:ext cx="3284341" cy="328085"/>
          </a:xfrm>
          <a:prstGeom prst="rect">
            <a:avLst/>
          </a:prstGeom>
        </p:spPr>
        <p:txBody>
          <a:bodyPr/>
          <a:lstStyle/>
          <a:p>
            <a:fld id="{3D127003-26EA-4E29-A915-6163B9A3B02A}" type="datetime1">
              <a:rPr lang="en-US" smtClean="0"/>
              <a:t>2/6/2026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8ED8B4C-3B70-7229-7BC1-2CA7F4228544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8906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995" y="912388"/>
            <a:ext cx="6800971" cy="932688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D00EEA7-B56C-0FE1-DD57-6EA76831674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3665220" cy="6190488"/>
          </a:xfrm>
          <a:custGeom>
            <a:avLst/>
            <a:gdLst>
              <a:gd name="connsiteX0" fmla="*/ 186643 w 3665220"/>
              <a:gd name="connsiteY0" fmla="*/ 0 h 6190488"/>
              <a:gd name="connsiteX1" fmla="*/ 3665220 w 3665220"/>
              <a:gd name="connsiteY1" fmla="*/ 0 h 6190488"/>
              <a:gd name="connsiteX2" fmla="*/ 3665220 w 3665220"/>
              <a:gd name="connsiteY2" fmla="*/ 6190488 h 6190488"/>
              <a:gd name="connsiteX3" fmla="*/ 186643 w 3665220"/>
              <a:gd name="connsiteY3" fmla="*/ 6190488 h 6190488"/>
              <a:gd name="connsiteX4" fmla="*/ 0 w 3665220"/>
              <a:gd name="connsiteY4" fmla="*/ 6003845 h 6190488"/>
              <a:gd name="connsiteX5" fmla="*/ 0 w 3665220"/>
              <a:gd name="connsiteY5" fmla="*/ 186643 h 6190488"/>
              <a:gd name="connsiteX6" fmla="*/ 186643 w 3665220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65220" h="6190488">
                <a:moveTo>
                  <a:pt x="186643" y="0"/>
                </a:moveTo>
                <a:lnTo>
                  <a:pt x="3665220" y="0"/>
                </a:lnTo>
                <a:lnTo>
                  <a:pt x="3665220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24996" y="1997625"/>
            <a:ext cx="6800971" cy="39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529916"/>
            <a:ext cx="3494314" cy="328084"/>
          </a:xfrm>
          <a:prstGeom prst="rect">
            <a:avLst/>
          </a:prstGeom>
        </p:spPr>
        <p:txBody>
          <a:bodyPr/>
          <a:lstStyle/>
          <a:p>
            <a:fld id="{FC8398B2-10D9-44F6-A6BD-93FBB0F2ED95}" type="datetime1">
              <a:rPr lang="en-US" smtClean="0"/>
              <a:t>2/6/2026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2F2155E-50E7-C260-4CB2-28DE7F08650E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8243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99AA6AA-9FAC-AA42-597B-AAAAEDA9E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12388"/>
            <a:ext cx="6800971" cy="932688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5F8572EB-0F19-5157-1262-D70FB246A99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1997625"/>
            <a:ext cx="6800971" cy="39450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B842C4E-40FF-AB86-90DD-9230239CDA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333756"/>
            <a:ext cx="3742128" cy="6190488"/>
          </a:xfrm>
          <a:custGeom>
            <a:avLst/>
            <a:gdLst>
              <a:gd name="connsiteX0" fmla="*/ 0 w 3742128"/>
              <a:gd name="connsiteY0" fmla="*/ 0 h 6190488"/>
              <a:gd name="connsiteX1" fmla="*/ 3555485 w 3742128"/>
              <a:gd name="connsiteY1" fmla="*/ 0 h 6190488"/>
              <a:gd name="connsiteX2" fmla="*/ 3742128 w 3742128"/>
              <a:gd name="connsiteY2" fmla="*/ 186643 h 6190488"/>
              <a:gd name="connsiteX3" fmla="*/ 3742128 w 3742128"/>
              <a:gd name="connsiteY3" fmla="*/ 6003845 h 6190488"/>
              <a:gd name="connsiteX4" fmla="*/ 3555485 w 3742128"/>
              <a:gd name="connsiteY4" fmla="*/ 6190488 h 6190488"/>
              <a:gd name="connsiteX5" fmla="*/ 0 w 3742128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42128" h="6190488">
                <a:moveTo>
                  <a:pt x="0" y="0"/>
                </a:moveTo>
                <a:lnTo>
                  <a:pt x="3555485" y="0"/>
                </a:lnTo>
                <a:cubicBezTo>
                  <a:pt x="3658565" y="0"/>
                  <a:pt x="3742128" y="83563"/>
                  <a:pt x="3742128" y="186643"/>
                </a:cubicBezTo>
                <a:lnTo>
                  <a:pt x="3742128" y="6003845"/>
                </a:lnTo>
                <a:cubicBezTo>
                  <a:pt x="3742128" y="6106925"/>
                  <a:pt x="3658565" y="6190488"/>
                  <a:pt x="3555485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CAE8F83-67FA-404A-B769-CAB4959C0FA7}" type="datetime1">
              <a:rPr lang="en-US" smtClean="0"/>
              <a:t>2/6/2026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35E0701-D961-E590-72A4-CFE60A942FB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5870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5B410A-8F1F-C41B-C2EA-3ADD36BB7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72" y="907302"/>
            <a:ext cx="4361688" cy="138696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675BA77-EBBB-9336-6E26-E6A278DEC64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6253369" cy="6190488"/>
          </a:xfrm>
          <a:custGeom>
            <a:avLst/>
            <a:gdLst>
              <a:gd name="connsiteX0" fmla="*/ 186643 w 6253369"/>
              <a:gd name="connsiteY0" fmla="*/ 0 h 6190488"/>
              <a:gd name="connsiteX1" fmla="*/ 6253369 w 6253369"/>
              <a:gd name="connsiteY1" fmla="*/ 0 h 6190488"/>
              <a:gd name="connsiteX2" fmla="*/ 6253369 w 6253369"/>
              <a:gd name="connsiteY2" fmla="*/ 6190488 h 6190488"/>
              <a:gd name="connsiteX3" fmla="*/ 186643 w 6253369"/>
              <a:gd name="connsiteY3" fmla="*/ 6190488 h 6190488"/>
              <a:gd name="connsiteX4" fmla="*/ 0 w 6253369"/>
              <a:gd name="connsiteY4" fmla="*/ 6003845 h 6190488"/>
              <a:gd name="connsiteX5" fmla="*/ 0 w 6253369"/>
              <a:gd name="connsiteY5" fmla="*/ 186643 h 6190488"/>
              <a:gd name="connsiteX6" fmla="*/ 186643 w 6253369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53369" h="6190488">
                <a:moveTo>
                  <a:pt x="186643" y="0"/>
                </a:moveTo>
                <a:lnTo>
                  <a:pt x="6253369" y="0"/>
                </a:lnTo>
                <a:lnTo>
                  <a:pt x="6253369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CFD057C1-E5F9-48C1-C100-98561B816A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53972" y="2438545"/>
            <a:ext cx="4366917" cy="3512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529914"/>
            <a:ext cx="1622776" cy="32808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9B3D67F-5079-4349-A370-6203DAA40BB5}" type="datetime1">
              <a:rPr lang="en-US" smtClean="0"/>
              <a:t>2/6/2026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A9C6C39-F32F-7B92-4B04-DE603E8CAB22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4192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302"/>
            <a:ext cx="4361688" cy="138696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438545"/>
            <a:ext cx="4366917" cy="3512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89A950D-4E95-617D-73A8-2088AA91A8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9422" y="333756"/>
            <a:ext cx="6086539" cy="6190488"/>
          </a:xfrm>
          <a:custGeom>
            <a:avLst/>
            <a:gdLst>
              <a:gd name="connsiteX0" fmla="*/ 0 w 6086539"/>
              <a:gd name="connsiteY0" fmla="*/ 0 h 6181344"/>
              <a:gd name="connsiteX1" fmla="*/ 5900171 w 6086539"/>
              <a:gd name="connsiteY1" fmla="*/ 0 h 6181344"/>
              <a:gd name="connsiteX2" fmla="*/ 6086539 w 6086539"/>
              <a:gd name="connsiteY2" fmla="*/ 186368 h 6181344"/>
              <a:gd name="connsiteX3" fmla="*/ 6086539 w 6086539"/>
              <a:gd name="connsiteY3" fmla="*/ 5994976 h 6181344"/>
              <a:gd name="connsiteX4" fmla="*/ 5900171 w 6086539"/>
              <a:gd name="connsiteY4" fmla="*/ 6181344 h 6181344"/>
              <a:gd name="connsiteX5" fmla="*/ 0 w 6086539"/>
              <a:gd name="connsiteY5" fmla="*/ 6181344 h 6181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6539" h="6181344">
                <a:moveTo>
                  <a:pt x="0" y="0"/>
                </a:moveTo>
                <a:lnTo>
                  <a:pt x="5900171" y="0"/>
                </a:lnTo>
                <a:cubicBezTo>
                  <a:pt x="6003099" y="0"/>
                  <a:pt x="6086539" y="83440"/>
                  <a:pt x="6086539" y="186368"/>
                </a:cubicBezTo>
                <a:lnTo>
                  <a:pt x="6086539" y="5994976"/>
                </a:lnTo>
                <a:cubicBezTo>
                  <a:pt x="6086539" y="6097904"/>
                  <a:pt x="6003099" y="6181344"/>
                  <a:pt x="5900171" y="6181344"/>
                </a:cubicBezTo>
                <a:lnTo>
                  <a:pt x="0" y="6181344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29916"/>
            <a:ext cx="2031073" cy="328084"/>
          </a:xfrm>
          <a:prstGeom prst="rect">
            <a:avLst/>
          </a:prstGeom>
        </p:spPr>
        <p:txBody>
          <a:bodyPr/>
          <a:lstStyle/>
          <a:p>
            <a:fld id="{D5E635FD-01E5-4F9B-B7E3-4E8E4D553502}" type="datetime1">
              <a:rPr lang="en-US" smtClean="0"/>
              <a:t>2/6/2026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C6B2973-B39B-795B-C998-BD99945AC583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2231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9D06E528-2C9F-FF0A-C704-D5311E88B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2554" y="905256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8AE6960-1685-F3C4-C297-F7D9C123BD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956" y="338328"/>
            <a:ext cx="6129344" cy="6181344"/>
          </a:xfrm>
          <a:custGeom>
            <a:avLst/>
            <a:gdLst>
              <a:gd name="connsiteX0" fmla="*/ 186368 w 6129344"/>
              <a:gd name="connsiteY0" fmla="*/ 0 h 6181344"/>
              <a:gd name="connsiteX1" fmla="*/ 6129344 w 6129344"/>
              <a:gd name="connsiteY1" fmla="*/ 0 h 6181344"/>
              <a:gd name="connsiteX2" fmla="*/ 6129344 w 6129344"/>
              <a:gd name="connsiteY2" fmla="*/ 6181344 h 6181344"/>
              <a:gd name="connsiteX3" fmla="*/ 186368 w 6129344"/>
              <a:gd name="connsiteY3" fmla="*/ 6181344 h 6181344"/>
              <a:gd name="connsiteX4" fmla="*/ 0 w 6129344"/>
              <a:gd name="connsiteY4" fmla="*/ 5994976 h 6181344"/>
              <a:gd name="connsiteX5" fmla="*/ 0 w 6129344"/>
              <a:gd name="connsiteY5" fmla="*/ 186368 h 6181344"/>
              <a:gd name="connsiteX6" fmla="*/ 186368 w 6129344"/>
              <a:gd name="connsiteY6" fmla="*/ 0 h 6181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29344" h="6181344">
                <a:moveTo>
                  <a:pt x="186368" y="0"/>
                </a:moveTo>
                <a:lnTo>
                  <a:pt x="6129344" y="0"/>
                </a:lnTo>
                <a:lnTo>
                  <a:pt x="6129344" y="6181344"/>
                </a:lnTo>
                <a:lnTo>
                  <a:pt x="186368" y="6181344"/>
                </a:lnTo>
                <a:cubicBezTo>
                  <a:pt x="83440" y="6181344"/>
                  <a:pt x="0" y="6097904"/>
                  <a:pt x="0" y="5994976"/>
                </a:cubicBezTo>
                <a:lnTo>
                  <a:pt x="0" y="186368"/>
                </a:lnTo>
                <a:cubicBezTo>
                  <a:pt x="0" y="83440"/>
                  <a:pt x="83440" y="0"/>
                  <a:pt x="186368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F131C32E-547E-EA2F-5C03-0FE10645954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82554" y="1982048"/>
            <a:ext cx="4572000" cy="3968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529916"/>
            <a:ext cx="1772029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9DA120D7-D319-4C08-8AC1-3F29C25825B5}" type="datetime1">
              <a:rPr lang="en-US" smtClean="0"/>
              <a:t>2/6/2026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BBCC467-E248-3764-B263-C14CD99457D8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20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5256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1982048"/>
            <a:ext cx="4572000" cy="3968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E3331A2-CF3B-E998-CF70-4A75C30A92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333756"/>
            <a:ext cx="5916140" cy="6190488"/>
          </a:xfrm>
          <a:custGeom>
            <a:avLst/>
            <a:gdLst>
              <a:gd name="connsiteX0" fmla="*/ 0 w 5916140"/>
              <a:gd name="connsiteY0" fmla="*/ 0 h 6190488"/>
              <a:gd name="connsiteX1" fmla="*/ 5729497 w 5916140"/>
              <a:gd name="connsiteY1" fmla="*/ 0 h 6190488"/>
              <a:gd name="connsiteX2" fmla="*/ 5916140 w 5916140"/>
              <a:gd name="connsiteY2" fmla="*/ 186643 h 6190488"/>
              <a:gd name="connsiteX3" fmla="*/ 5916140 w 5916140"/>
              <a:gd name="connsiteY3" fmla="*/ 6003845 h 6190488"/>
              <a:gd name="connsiteX4" fmla="*/ 5729497 w 5916140"/>
              <a:gd name="connsiteY4" fmla="*/ 6190488 h 6190488"/>
              <a:gd name="connsiteX5" fmla="*/ 0 w 5916140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16140" h="6190488">
                <a:moveTo>
                  <a:pt x="0" y="0"/>
                </a:moveTo>
                <a:lnTo>
                  <a:pt x="5729497" y="0"/>
                </a:lnTo>
                <a:cubicBezTo>
                  <a:pt x="5832577" y="0"/>
                  <a:pt x="5916140" y="83563"/>
                  <a:pt x="5916140" y="186643"/>
                </a:cubicBezTo>
                <a:lnTo>
                  <a:pt x="5916140" y="6003845"/>
                </a:lnTo>
                <a:cubicBezTo>
                  <a:pt x="5916140" y="6106925"/>
                  <a:pt x="5832577" y="6190488"/>
                  <a:pt x="5729497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3" y="6529916"/>
            <a:ext cx="2031073" cy="328084"/>
          </a:xfrm>
          <a:prstGeom prst="rect">
            <a:avLst/>
          </a:prstGeom>
        </p:spPr>
        <p:txBody>
          <a:bodyPr/>
          <a:lstStyle/>
          <a:p>
            <a:fld id="{EBEC7127-1401-4DC9-A2BE-769D7BC81B47}" type="datetime1">
              <a:rPr lang="en-US" smtClean="0"/>
              <a:t>2/6/2026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1A81A3-09AD-4886-CA58-1C5308FB34ED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9428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3044" y="907299"/>
            <a:ext cx="3222923" cy="1203162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26FC952-7E45-FC54-E540-F375172C0E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7226004" cy="6190488"/>
          </a:xfrm>
          <a:custGeom>
            <a:avLst/>
            <a:gdLst>
              <a:gd name="connsiteX0" fmla="*/ 186643 w 7226004"/>
              <a:gd name="connsiteY0" fmla="*/ 0 h 6190488"/>
              <a:gd name="connsiteX1" fmla="*/ 7226004 w 7226004"/>
              <a:gd name="connsiteY1" fmla="*/ 0 h 6190488"/>
              <a:gd name="connsiteX2" fmla="*/ 7226004 w 7226004"/>
              <a:gd name="connsiteY2" fmla="*/ 6190488 h 6190488"/>
              <a:gd name="connsiteX3" fmla="*/ 186643 w 7226004"/>
              <a:gd name="connsiteY3" fmla="*/ 6190488 h 6190488"/>
              <a:gd name="connsiteX4" fmla="*/ 0 w 7226004"/>
              <a:gd name="connsiteY4" fmla="*/ 6003845 h 6190488"/>
              <a:gd name="connsiteX5" fmla="*/ 0 w 7226004"/>
              <a:gd name="connsiteY5" fmla="*/ 186643 h 6190488"/>
              <a:gd name="connsiteX6" fmla="*/ 186643 w 7226004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26004" h="6190488">
                <a:moveTo>
                  <a:pt x="186643" y="0"/>
                </a:moveTo>
                <a:lnTo>
                  <a:pt x="7226004" y="0"/>
                </a:lnTo>
                <a:lnTo>
                  <a:pt x="7226004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03044" y="2240265"/>
            <a:ext cx="3222923" cy="3710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103044" y="6529915"/>
            <a:ext cx="922372" cy="328084"/>
          </a:xfrm>
          <a:prstGeom prst="rect">
            <a:avLst/>
          </a:prstGeom>
        </p:spPr>
        <p:txBody>
          <a:bodyPr/>
          <a:lstStyle/>
          <a:p>
            <a:fld id="{16B7840A-2968-4A25-82F8-DF7BABF97BC1}" type="datetime1">
              <a:rPr lang="en-US" smtClean="0"/>
              <a:t>2/6/2026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025417" y="6529915"/>
            <a:ext cx="2390244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CB9005A-8E92-C720-BABE-52545C043BA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4720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299"/>
            <a:ext cx="3351329" cy="120316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244789"/>
            <a:ext cx="3351329" cy="37059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3031C5B-201F-65FC-977A-E04E980A8D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333756"/>
            <a:ext cx="7072080" cy="6190488"/>
          </a:xfrm>
          <a:custGeom>
            <a:avLst/>
            <a:gdLst>
              <a:gd name="connsiteX0" fmla="*/ 0 w 7072080"/>
              <a:gd name="connsiteY0" fmla="*/ 0 h 6190488"/>
              <a:gd name="connsiteX1" fmla="*/ 6885437 w 7072080"/>
              <a:gd name="connsiteY1" fmla="*/ 0 h 6190488"/>
              <a:gd name="connsiteX2" fmla="*/ 7072080 w 7072080"/>
              <a:gd name="connsiteY2" fmla="*/ 186643 h 6190488"/>
              <a:gd name="connsiteX3" fmla="*/ 7072080 w 7072080"/>
              <a:gd name="connsiteY3" fmla="*/ 6003845 h 6190488"/>
              <a:gd name="connsiteX4" fmla="*/ 6885437 w 7072080"/>
              <a:gd name="connsiteY4" fmla="*/ 6190488 h 6190488"/>
              <a:gd name="connsiteX5" fmla="*/ 0 w 7072080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72080" h="6190488">
                <a:moveTo>
                  <a:pt x="0" y="0"/>
                </a:moveTo>
                <a:lnTo>
                  <a:pt x="6885437" y="0"/>
                </a:lnTo>
                <a:cubicBezTo>
                  <a:pt x="6988517" y="0"/>
                  <a:pt x="7072080" y="83563"/>
                  <a:pt x="7072080" y="186643"/>
                </a:cubicBezTo>
                <a:lnTo>
                  <a:pt x="7072080" y="6003845"/>
                </a:lnTo>
                <a:cubicBezTo>
                  <a:pt x="7072080" y="6106925"/>
                  <a:pt x="6988517" y="6190488"/>
                  <a:pt x="6885437" y="6190488"/>
                </a:cubicBezTo>
                <a:lnTo>
                  <a:pt x="0" y="6190488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3" y="6529916"/>
            <a:ext cx="1067625" cy="328084"/>
          </a:xfrm>
          <a:prstGeom prst="rect">
            <a:avLst/>
          </a:prstGeom>
        </p:spPr>
        <p:txBody>
          <a:bodyPr/>
          <a:lstStyle/>
          <a:p>
            <a:fld id="{E2ABEC49-741E-472F-866C-AE933A56DB01}" type="datetime1">
              <a:rPr lang="en-US" smtClean="0"/>
              <a:t>2/6/2026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5A9B769-FEAE-2962-E26F-2A44DC7B32A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2389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0265" y="907300"/>
            <a:ext cx="3025702" cy="211446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58BC462-E794-03C0-9112-F7F3BCEED1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8140" y="333756"/>
            <a:ext cx="7423225" cy="6190488"/>
          </a:xfrm>
          <a:custGeom>
            <a:avLst/>
            <a:gdLst>
              <a:gd name="connsiteX0" fmla="*/ 186643 w 7423225"/>
              <a:gd name="connsiteY0" fmla="*/ 0 h 6190488"/>
              <a:gd name="connsiteX1" fmla="*/ 7423225 w 7423225"/>
              <a:gd name="connsiteY1" fmla="*/ 0 h 6190488"/>
              <a:gd name="connsiteX2" fmla="*/ 7423225 w 7423225"/>
              <a:gd name="connsiteY2" fmla="*/ 6190488 h 6190488"/>
              <a:gd name="connsiteX3" fmla="*/ 186643 w 7423225"/>
              <a:gd name="connsiteY3" fmla="*/ 6190488 h 6190488"/>
              <a:gd name="connsiteX4" fmla="*/ 0 w 7423225"/>
              <a:gd name="connsiteY4" fmla="*/ 6003845 h 6190488"/>
              <a:gd name="connsiteX5" fmla="*/ 0 w 7423225"/>
              <a:gd name="connsiteY5" fmla="*/ 186643 h 6190488"/>
              <a:gd name="connsiteX6" fmla="*/ 186643 w 7423225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23225" h="6190488">
                <a:moveTo>
                  <a:pt x="186643" y="0"/>
                </a:moveTo>
                <a:lnTo>
                  <a:pt x="7423225" y="0"/>
                </a:lnTo>
                <a:lnTo>
                  <a:pt x="7423225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00265" y="3156095"/>
            <a:ext cx="3025702" cy="279459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529915"/>
            <a:ext cx="1003659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6BE5AC-BF33-4FE2-ADBE-F1A4AA52AA84}" type="datetime1">
              <a:rPr lang="en-US" smtClean="0"/>
              <a:t>2/6/2026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529915"/>
            <a:ext cx="2068899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3CB8547-3131-E62F-78BD-1E2AB8979C91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644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3850" y="907302"/>
            <a:ext cx="4222117" cy="3697488"/>
          </a:xfrm>
        </p:spPr>
        <p:txBody>
          <a:bodyPr anchor="b">
            <a:normAutofit/>
          </a:bodyPr>
          <a:lstStyle>
            <a:lvl1pPr algn="l">
              <a:defRPr sz="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03850" y="4731335"/>
            <a:ext cx="4222117" cy="1219362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E190545-F7D8-0D1C-1BCC-C670CFFE0C6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140" y="333756"/>
            <a:ext cx="6226810" cy="6190488"/>
          </a:xfrm>
          <a:custGeom>
            <a:avLst/>
            <a:gdLst>
              <a:gd name="connsiteX0" fmla="*/ 186643 w 6226810"/>
              <a:gd name="connsiteY0" fmla="*/ 0 h 6190488"/>
              <a:gd name="connsiteX1" fmla="*/ 6226810 w 6226810"/>
              <a:gd name="connsiteY1" fmla="*/ 0 h 6190488"/>
              <a:gd name="connsiteX2" fmla="*/ 6226810 w 6226810"/>
              <a:gd name="connsiteY2" fmla="*/ 6190488 h 6190488"/>
              <a:gd name="connsiteX3" fmla="*/ 186643 w 6226810"/>
              <a:gd name="connsiteY3" fmla="*/ 6190488 h 6190488"/>
              <a:gd name="connsiteX4" fmla="*/ 0 w 6226810"/>
              <a:gd name="connsiteY4" fmla="*/ 6003845 h 6190488"/>
              <a:gd name="connsiteX5" fmla="*/ 0 w 6226810"/>
              <a:gd name="connsiteY5" fmla="*/ 186643 h 6190488"/>
              <a:gd name="connsiteX6" fmla="*/ 186643 w 6226810"/>
              <a:gd name="connsiteY6" fmla="*/ 0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26810" h="6190488">
                <a:moveTo>
                  <a:pt x="186643" y="0"/>
                </a:moveTo>
                <a:lnTo>
                  <a:pt x="6226810" y="0"/>
                </a:lnTo>
                <a:lnTo>
                  <a:pt x="6226810" y="6190488"/>
                </a:lnTo>
                <a:lnTo>
                  <a:pt x="186643" y="6190488"/>
                </a:lnTo>
                <a:cubicBezTo>
                  <a:pt x="83563" y="6190488"/>
                  <a:pt x="0" y="6106925"/>
                  <a:pt x="0" y="6003845"/>
                </a:cubicBezTo>
                <a:lnTo>
                  <a:pt x="0" y="186643"/>
                </a:lnTo>
                <a:cubicBezTo>
                  <a:pt x="0" y="83563"/>
                  <a:pt x="83563" y="0"/>
                  <a:pt x="186643" y="0"/>
                </a:cubicBez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529916"/>
            <a:ext cx="170762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54E9985-91B3-42C8-B8D8-B565E04A5E57}" type="datetime1">
              <a:rPr lang="en-US" smtClean="0"/>
              <a:t>2/6/2026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DF5215-34B8-BE6B-A816-58B2F37B1D5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7168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51A88DF-44ED-436B-99D1-0B8CC5A92D9A}" type="datetime1">
              <a:rPr lang="en-US" smtClean="0"/>
              <a:t>2/6/2026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4656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EC9FA1C-AA60-4CCE-B788-3849E413B634}" type="datetime1">
              <a:rPr lang="en-US" smtClean="0"/>
              <a:t>2/6/2026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975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  <a:prstGeom prst="rect">
            <a:avLst/>
          </a:prstGeom>
        </p:spPr>
        <p:txBody>
          <a:bodyPr/>
          <a:lstStyle/>
          <a:p>
            <a:fld id="{401AF4C7-240F-4AB8-A2FA-D99DF3F7CE1C}" type="datetime1">
              <a:rPr lang="en-US" smtClean="0"/>
              <a:t>2/6/2026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6648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707AF85-94F0-A688-031E-5C9B12E7D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646" y="1810322"/>
            <a:ext cx="4547183" cy="44441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FEB7308-4C28-B462-9DD9-8D821D48BB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8331" y="2044501"/>
            <a:ext cx="3975817" cy="3975817"/>
          </a:xfrm>
          <a:custGeom>
            <a:avLst/>
            <a:gdLst>
              <a:gd name="connsiteX0" fmla="*/ 1987909 w 3975817"/>
              <a:gd name="connsiteY0" fmla="*/ 0 h 3975817"/>
              <a:gd name="connsiteX1" fmla="*/ 3975817 w 3975817"/>
              <a:gd name="connsiteY1" fmla="*/ 1987909 h 3975817"/>
              <a:gd name="connsiteX2" fmla="*/ 1987909 w 3975817"/>
              <a:gd name="connsiteY2" fmla="*/ 3975817 h 3975817"/>
              <a:gd name="connsiteX3" fmla="*/ 0 w 3975817"/>
              <a:gd name="connsiteY3" fmla="*/ 1987909 h 3975817"/>
              <a:gd name="connsiteX4" fmla="*/ 1987909 w 3975817"/>
              <a:gd name="connsiteY4" fmla="*/ 0 h 3975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5817" h="3975817">
                <a:moveTo>
                  <a:pt x="1987909" y="0"/>
                </a:moveTo>
                <a:cubicBezTo>
                  <a:pt x="3085800" y="0"/>
                  <a:pt x="3975817" y="890017"/>
                  <a:pt x="3975817" y="1987909"/>
                </a:cubicBezTo>
                <a:cubicBezTo>
                  <a:pt x="3975817" y="3085800"/>
                  <a:pt x="3085800" y="3975817"/>
                  <a:pt x="1987909" y="3975817"/>
                </a:cubicBezTo>
                <a:cubicBezTo>
                  <a:pt x="890017" y="3975817"/>
                  <a:pt x="0" y="3085800"/>
                  <a:pt x="0" y="1987909"/>
                </a:cubicBezTo>
                <a:cubicBezTo>
                  <a:pt x="0" y="890017"/>
                  <a:pt x="890017" y="0"/>
                  <a:pt x="1987909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1828800"/>
            <a:ext cx="5483355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387AD299-DE61-4CBB-BC93-03EDAFFAD605}" type="datetime1">
              <a:rPr lang="en-US" smtClean="0"/>
              <a:t>2/6/2026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1201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5BFD4E-5044-9769-5E8F-5BEC1C2A2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2648" y="2271376"/>
            <a:ext cx="4155294" cy="40611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4DA44E7-3265-78D1-59E3-AEFDF6112DD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73710" y="2485372"/>
            <a:ext cx="3633170" cy="3633170"/>
          </a:xfrm>
          <a:custGeom>
            <a:avLst/>
            <a:gdLst>
              <a:gd name="connsiteX0" fmla="*/ 1816585 w 3633170"/>
              <a:gd name="connsiteY0" fmla="*/ 0 h 3633170"/>
              <a:gd name="connsiteX1" fmla="*/ 3633170 w 3633170"/>
              <a:gd name="connsiteY1" fmla="*/ 1816585 h 3633170"/>
              <a:gd name="connsiteX2" fmla="*/ 1816585 w 3633170"/>
              <a:gd name="connsiteY2" fmla="*/ 3633170 h 3633170"/>
              <a:gd name="connsiteX3" fmla="*/ 0 w 3633170"/>
              <a:gd name="connsiteY3" fmla="*/ 1816585 h 3633170"/>
              <a:gd name="connsiteX4" fmla="*/ 1816585 w 3633170"/>
              <a:gd name="connsiteY4" fmla="*/ 0 h 3633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33170" h="3633170">
                <a:moveTo>
                  <a:pt x="1816585" y="0"/>
                </a:moveTo>
                <a:cubicBezTo>
                  <a:pt x="2819857" y="0"/>
                  <a:pt x="3633170" y="813313"/>
                  <a:pt x="3633170" y="1816585"/>
                </a:cubicBezTo>
                <a:cubicBezTo>
                  <a:pt x="3633170" y="2819857"/>
                  <a:pt x="2819857" y="3633170"/>
                  <a:pt x="1816585" y="3633170"/>
                </a:cubicBezTo>
                <a:cubicBezTo>
                  <a:pt x="813313" y="3633170"/>
                  <a:pt x="0" y="2819857"/>
                  <a:pt x="0" y="1816585"/>
                </a:cubicBezTo>
                <a:cubicBezTo>
                  <a:pt x="0" y="813313"/>
                  <a:pt x="813313" y="0"/>
                  <a:pt x="1816585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FB9632C8-AF7D-4924-8414-5F0F98946906}" type="datetime1">
              <a:rPr lang="en-US" smtClean="0"/>
              <a:t>2/6/2026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8291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B50B4B-78CB-E542-02D9-864CE61BF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715" y="2311121"/>
            <a:ext cx="4085820" cy="3993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A5E0D2B-AF9D-6520-DEF7-6EF60AC4660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94412" y="2521539"/>
            <a:ext cx="3572426" cy="3572426"/>
          </a:xfrm>
          <a:custGeom>
            <a:avLst/>
            <a:gdLst>
              <a:gd name="connsiteX0" fmla="*/ 1786213 w 3572426"/>
              <a:gd name="connsiteY0" fmla="*/ 0 h 3572426"/>
              <a:gd name="connsiteX1" fmla="*/ 3572426 w 3572426"/>
              <a:gd name="connsiteY1" fmla="*/ 1786213 h 3572426"/>
              <a:gd name="connsiteX2" fmla="*/ 1786213 w 3572426"/>
              <a:gd name="connsiteY2" fmla="*/ 3572426 h 3572426"/>
              <a:gd name="connsiteX3" fmla="*/ 0 w 3572426"/>
              <a:gd name="connsiteY3" fmla="*/ 1786213 h 3572426"/>
              <a:gd name="connsiteX4" fmla="*/ 1786213 w 3572426"/>
              <a:gd name="connsiteY4" fmla="*/ 0 h 357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2426" h="3572426">
                <a:moveTo>
                  <a:pt x="1786213" y="0"/>
                </a:moveTo>
                <a:cubicBezTo>
                  <a:pt x="2772711" y="0"/>
                  <a:pt x="3572426" y="799715"/>
                  <a:pt x="3572426" y="1786213"/>
                </a:cubicBezTo>
                <a:cubicBezTo>
                  <a:pt x="3572426" y="2772711"/>
                  <a:pt x="2772711" y="3572426"/>
                  <a:pt x="1786213" y="3572426"/>
                </a:cubicBezTo>
                <a:cubicBezTo>
                  <a:pt x="799715" y="3572426"/>
                  <a:pt x="0" y="2772711"/>
                  <a:pt x="0" y="1786213"/>
                </a:cubicBezTo>
                <a:cubicBezTo>
                  <a:pt x="0" y="799715"/>
                  <a:pt x="799715" y="0"/>
                  <a:pt x="1786213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B60CA09-D196-4E75-A4BA-F561F149C1FC}" type="datetime1">
              <a:rPr lang="en-US" smtClean="0"/>
              <a:t>2/6/2026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6141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25626D2-80B1-31C0-8C4C-03AEBF6B45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5066" y="2105276"/>
            <a:ext cx="4085820" cy="399326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B8AD6A1-C215-DFF8-ECFA-D092D628B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907303"/>
            <a:ext cx="10966706" cy="1132258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F6745D6-F853-FF75-28EF-2DD864956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7" y="2311121"/>
            <a:ext cx="6158266" cy="399326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366C839-A25F-2CB3-40B9-811BB4C751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91763" y="2315694"/>
            <a:ext cx="3572426" cy="3572426"/>
          </a:xfrm>
          <a:custGeom>
            <a:avLst/>
            <a:gdLst>
              <a:gd name="connsiteX0" fmla="*/ 1786213 w 3572426"/>
              <a:gd name="connsiteY0" fmla="*/ 0 h 3572426"/>
              <a:gd name="connsiteX1" fmla="*/ 3572426 w 3572426"/>
              <a:gd name="connsiteY1" fmla="*/ 1786213 h 3572426"/>
              <a:gd name="connsiteX2" fmla="*/ 1786213 w 3572426"/>
              <a:gd name="connsiteY2" fmla="*/ 3572426 h 3572426"/>
              <a:gd name="connsiteX3" fmla="*/ 0 w 3572426"/>
              <a:gd name="connsiteY3" fmla="*/ 1786213 h 3572426"/>
              <a:gd name="connsiteX4" fmla="*/ 1786213 w 3572426"/>
              <a:gd name="connsiteY4" fmla="*/ 0 h 357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2426" h="3572426">
                <a:moveTo>
                  <a:pt x="1786213" y="0"/>
                </a:moveTo>
                <a:cubicBezTo>
                  <a:pt x="2772711" y="0"/>
                  <a:pt x="3572426" y="799715"/>
                  <a:pt x="3572426" y="1786213"/>
                </a:cubicBezTo>
                <a:cubicBezTo>
                  <a:pt x="3572426" y="2772711"/>
                  <a:pt x="2772711" y="3572426"/>
                  <a:pt x="1786213" y="3572426"/>
                </a:cubicBezTo>
                <a:cubicBezTo>
                  <a:pt x="799715" y="3572426"/>
                  <a:pt x="0" y="2772711"/>
                  <a:pt x="0" y="1786213"/>
                </a:cubicBezTo>
                <a:cubicBezTo>
                  <a:pt x="0" y="799715"/>
                  <a:pt x="799715" y="0"/>
                  <a:pt x="1786213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E44CA941-2112-4108-B577-DDB22688A338}" type="datetime1">
              <a:rPr lang="en-US" smtClean="0"/>
              <a:t>2/6/2026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1375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7C0B019-1F65-5FF3-EACC-1DBD4333A0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0064" y="557784"/>
            <a:ext cx="5914085" cy="578011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763DD55-592C-903A-3F9C-A96924CFE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907302"/>
            <a:ext cx="4361688" cy="1649694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4361688" cy="3434638"/>
          </a:xfrm>
        </p:spPr>
        <p:txBody>
          <a:bodyPr anchor="b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51C0813-C057-2B90-9C5A-3AE995C8973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71625" y="862357"/>
            <a:ext cx="5170964" cy="5170964"/>
          </a:xfrm>
          <a:custGeom>
            <a:avLst/>
            <a:gdLst>
              <a:gd name="connsiteX0" fmla="*/ 2585482 w 5170964"/>
              <a:gd name="connsiteY0" fmla="*/ 0 h 5170964"/>
              <a:gd name="connsiteX1" fmla="*/ 5170964 w 5170964"/>
              <a:gd name="connsiteY1" fmla="*/ 2585482 h 5170964"/>
              <a:gd name="connsiteX2" fmla="*/ 2585482 w 5170964"/>
              <a:gd name="connsiteY2" fmla="*/ 5170964 h 5170964"/>
              <a:gd name="connsiteX3" fmla="*/ 0 w 5170964"/>
              <a:gd name="connsiteY3" fmla="*/ 2585482 h 5170964"/>
              <a:gd name="connsiteX4" fmla="*/ 2585482 w 5170964"/>
              <a:gd name="connsiteY4" fmla="*/ 0 h 5170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70964" h="5170964">
                <a:moveTo>
                  <a:pt x="2585482" y="0"/>
                </a:moveTo>
                <a:cubicBezTo>
                  <a:pt x="4013405" y="0"/>
                  <a:pt x="5170964" y="1157560"/>
                  <a:pt x="5170964" y="2585482"/>
                </a:cubicBezTo>
                <a:cubicBezTo>
                  <a:pt x="5170964" y="4013405"/>
                  <a:pt x="4013405" y="5170964"/>
                  <a:pt x="2585482" y="5170964"/>
                </a:cubicBezTo>
                <a:cubicBezTo>
                  <a:pt x="1157560" y="5170964"/>
                  <a:pt x="0" y="4013405"/>
                  <a:pt x="0" y="2585482"/>
                </a:cubicBezTo>
                <a:cubicBezTo>
                  <a:pt x="0" y="1157560"/>
                  <a:pt x="1157560" y="0"/>
                  <a:pt x="2585482" y="0"/>
                </a:cubicBezTo>
                <a:close/>
              </a:path>
            </a:pathLst>
          </a:custGeo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7D3302DA-6AFE-4F11-B5FB-C17B82EA8578}" type="datetime1">
              <a:rPr lang="en-US" smtClean="0"/>
              <a:t>2/6/2026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1128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967907A-96CA-89D9-9FD8-C85BFFEAF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316" y="4421770"/>
            <a:ext cx="10499656" cy="1528927"/>
          </a:xfrm>
        </p:spPr>
        <p:txBody>
          <a:bodyPr>
            <a:normAutofit/>
          </a:bodyPr>
          <a:lstStyle>
            <a:lvl1pPr algn="l">
              <a:lnSpc>
                <a:spcPct val="110000"/>
              </a:lnSpc>
              <a:defRPr sz="20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824A94E6-CFC2-45CB-1F4E-C00A6DA2F70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66336" y="1330310"/>
            <a:ext cx="10499656" cy="3273331"/>
          </a:xfrm>
        </p:spPr>
        <p:txBody>
          <a:bodyPr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2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3619648-D57F-48C1-8026-D656192BFCE5}" type="datetime1">
              <a:rPr lang="en-US" smtClean="0"/>
              <a:t>2/6/2026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A1F52FC-EB68-58F2-85B1-6235B55362A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3877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804120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7688EBA-E81D-4EC6-8C2B-03A401A980DE}" type="datetime1">
              <a:rPr lang="en-US" smtClean="0"/>
              <a:t>2/6/2026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ACAAB8A-DD1F-F240-8651-22FAC159B42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668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9537" y="905256"/>
            <a:ext cx="4206240" cy="3739896"/>
          </a:xfrm>
        </p:spPr>
        <p:txBody>
          <a:bodyPr anchor="t">
            <a:normAutofit/>
          </a:bodyPr>
          <a:lstStyle>
            <a:lvl1pPr algn="l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536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7B7186-FB14-CA62-FE96-5476125CC1B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333756"/>
            <a:ext cx="6237732" cy="6190488"/>
          </a:xfrm>
          <a:custGeom>
            <a:avLst/>
            <a:gdLst>
              <a:gd name="connsiteX0" fmla="*/ 0 w 6237732"/>
              <a:gd name="connsiteY0" fmla="*/ 0 h 6190488"/>
              <a:gd name="connsiteX1" fmla="*/ 6051089 w 6237732"/>
              <a:gd name="connsiteY1" fmla="*/ 0 h 6190488"/>
              <a:gd name="connsiteX2" fmla="*/ 6237732 w 6237732"/>
              <a:gd name="connsiteY2" fmla="*/ 186643 h 6190488"/>
              <a:gd name="connsiteX3" fmla="*/ 6237732 w 6237732"/>
              <a:gd name="connsiteY3" fmla="*/ 6003845 h 6190488"/>
              <a:gd name="connsiteX4" fmla="*/ 6051089 w 6237732"/>
              <a:gd name="connsiteY4" fmla="*/ 6190488 h 6190488"/>
              <a:gd name="connsiteX5" fmla="*/ 0 w 6237732"/>
              <a:gd name="connsiteY5" fmla="*/ 6190488 h 619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37732" h="6190488">
                <a:moveTo>
                  <a:pt x="0" y="0"/>
                </a:moveTo>
                <a:lnTo>
                  <a:pt x="6051089" y="0"/>
                </a:lnTo>
                <a:cubicBezTo>
                  <a:pt x="6154169" y="0"/>
                  <a:pt x="6237732" y="83563"/>
                  <a:pt x="6237732" y="186643"/>
                </a:cubicBezTo>
                <a:lnTo>
                  <a:pt x="6237732" y="6003845"/>
                </a:lnTo>
                <a:cubicBezTo>
                  <a:pt x="6237732" y="6106925"/>
                  <a:pt x="6154169" y="6190488"/>
                  <a:pt x="6051089" y="6190488"/>
                </a:cubicBezTo>
                <a:lnTo>
                  <a:pt x="0" y="6190488"/>
                </a:lnTo>
                <a:close/>
              </a:path>
            </a:pathLst>
          </a:custGeo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47133" y="6529916"/>
            <a:ext cx="1951777" cy="328084"/>
          </a:xfrm>
          <a:prstGeom prst="rect">
            <a:avLst/>
          </a:prstGeom>
        </p:spPr>
        <p:txBody>
          <a:bodyPr/>
          <a:lstStyle/>
          <a:p>
            <a:fld id="{B4AA5E08-0B46-4D4C-9A1D-1895CC169C50}" type="datetime1">
              <a:rPr lang="en-US" smtClean="0"/>
              <a:t>2/6/2026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80928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636569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7AE6C76-D3EE-C74F-F49E-97F6141F5D1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066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421770"/>
            <a:ext cx="7525512" cy="1933310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000" b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1353387"/>
            <a:ext cx="10543032" cy="3273331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1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75A1B29-DFBD-4673-8328-3ED6619AAB50}" type="datetime1">
              <a:rPr lang="en-US" smtClean="0"/>
              <a:t>2/6/2026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2EF41C-4509-4150-C0F1-83BB756ACF5F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245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63662" y="561268"/>
            <a:ext cx="9264676" cy="5735465"/>
          </a:xfr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22860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457200" indent="0" algn="ctr">
              <a:lnSpc>
                <a:spcPct val="80000"/>
              </a:lnSpc>
              <a:buNone/>
              <a:defRPr lang="en-US" sz="6600" b="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685800" indent="0" algn="ctr">
              <a:lnSpc>
                <a:spcPct val="100000"/>
              </a:lnSpc>
              <a:buNone/>
              <a:defRPr lang="en-US" sz="8000" b="1" kern="1200" cap="all" baseline="0" dirty="0">
                <a:solidFill>
                  <a:schemeClr val="tx1"/>
                </a:solidFill>
                <a:latin typeface="Playfair Display Black" pitchFamily="2" charset="0"/>
                <a:ea typeface="+mj-ea"/>
                <a:cs typeface="+mj-cs"/>
              </a:defRPr>
            </a:lvl4pPr>
            <a:lvl5pPr marL="914400" indent="0" algn="ctr">
              <a:lnSpc>
                <a:spcPct val="100000"/>
              </a:lnSpc>
              <a:buNone/>
              <a:defRPr lang="en-US" sz="8000" b="1" kern="1200" cap="all" baseline="0" dirty="0">
                <a:solidFill>
                  <a:schemeClr val="tx1"/>
                </a:solidFill>
                <a:latin typeface="Playfair Display Black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E7C9592F-4A0D-4D12-B47E-4A7D843B26AD}" type="datetime1">
              <a:rPr lang="en-US" smtClean="0"/>
              <a:t>2/6/2026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44775AE-F67F-CB44-1D87-AB4D287818A5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764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290F78A7-ED9B-4802-8C3B-8810C7632A95}" type="datetime1">
              <a:rPr lang="en-US" smtClean="0"/>
              <a:t>2/6/2026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34D2A7D-7433-3BD7-B540-CAF81289672C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3692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24F266F9-F826-45A4-93B2-4F421185E715}" type="datetime1">
              <a:rPr lang="en-US" smtClean="0"/>
              <a:t>2/6/2026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F6FAFB8-6136-DD3A-86C3-855ED940D6F6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9681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34321655-180C-E5FF-5EBA-CB7C8C900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7"/>
          <a:stretch/>
        </p:blipFill>
        <p:spPr>
          <a:xfrm>
            <a:off x="492638" y="0"/>
            <a:ext cx="4471248" cy="4191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0322" y="5137616"/>
            <a:ext cx="8054173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180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93371" y="1188720"/>
            <a:ext cx="8593017" cy="2174966"/>
          </a:xfrm>
        </p:spPr>
        <p:txBody>
          <a:bodyPr anchor="b">
            <a:normAutofit/>
          </a:bodyPr>
          <a:lstStyle>
            <a:lvl1pPr marL="0" indent="-457200" defTabSz="914400">
              <a:lnSpc>
                <a:spcPct val="80000"/>
              </a:lnSpc>
              <a:spcBef>
                <a:spcPts val="0"/>
              </a:spcBef>
              <a:buNone/>
              <a:defRPr sz="45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DB6CF73C-93E7-489E-AE2B-E246A7DB6D93}" type="datetime1">
              <a:rPr lang="en-US" smtClean="0"/>
              <a:t>2/6/2026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59926F-2327-8B2D-085E-499F8F38779A}"/>
              </a:ext>
            </a:extLst>
          </p:cNvPr>
          <p:cNvCxnSpPr/>
          <p:nvPr/>
        </p:nvCxnSpPr>
        <p:spPr>
          <a:xfrm>
            <a:off x="1551214" y="3477986"/>
            <a:ext cx="0" cy="1992085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9773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5349240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80000"/>
              </a:lnSpc>
              <a:spcBef>
                <a:spcPts val="0"/>
              </a:spcBef>
              <a:buNone/>
              <a:defRPr sz="40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15AF2BE-7E3A-4323-8AD1-6D4FF44FD8E1}" type="datetime1">
              <a:rPr lang="en-US" smtClean="0"/>
              <a:t>2/6/2026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F5A24BE-62EC-1D31-CC8C-91D6C09F8228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971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0041" y="566928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0972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80000"/>
              </a:lnSpc>
              <a:spcBef>
                <a:spcPts val="0"/>
              </a:spcBef>
              <a:buNone/>
              <a:defRPr sz="4200" cap="all" baseline="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B8FD7DB-FD7D-41C7-A7D0-5BAC7B3F1054}" type="datetime1">
              <a:rPr lang="en-US" smtClean="0"/>
              <a:t>2/6/2026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CC92CDB-3DCC-F547-8EEC-BE14157A425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1823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F63BBBA-62F7-DBEC-F9CF-7226CF222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70C6923B-FF9D-B437-5588-878AF0F8A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0892" y="2268121"/>
            <a:ext cx="5040809" cy="398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2312870-557C-564C-3520-F00CB9BF5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5157" y="2268121"/>
            <a:ext cx="5040809" cy="398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7586B0B4-0F2D-499F-B46F-F681523A05A0}" type="datetime1">
              <a:rPr lang="en-US" smtClean="0"/>
              <a:t>2/6/2026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B15031E-7D6B-5DB2-0949-3226C3A6B5E9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90834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94C7CB3-8309-EE97-00D8-73D90094F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0893" y="2268121"/>
            <a:ext cx="504080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CF4B8FC-8114-F896-19E9-61BFDBF1E79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285158" y="2268121"/>
            <a:ext cx="504080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0892" y="2969987"/>
            <a:ext cx="5040809" cy="3278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A05586D-8745-CB79-26DE-BB05CF6BF8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85157" y="2969987"/>
            <a:ext cx="5040809" cy="3278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01266551-E982-43FB-8EB6-73FB0E4FDF12}" type="datetime1">
              <a:rPr lang="en-US" smtClean="0"/>
              <a:t>2/6/2026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69FD757-76AB-74D2-BF21-512AF236806B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431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7CF8608-BD7F-FDF6-C9FE-359BAFBCC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F57FA73-4BE2-4237-90E8-28123CE1B9FA}" type="datetime1">
              <a:rPr lang="en-US" smtClean="0"/>
              <a:t>2/6/2026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44ABFCC-D627-9493-2426-A6E5682EEBD4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819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703F4AEB-E597-882F-3A69-A923B8DED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7"/>
          <a:stretch/>
        </p:blipFill>
        <p:spPr>
          <a:xfrm>
            <a:off x="398705" y="0"/>
            <a:ext cx="5697291" cy="50217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b">
            <a:normAutofit/>
          </a:bodyPr>
          <a:lstStyle>
            <a:lvl1pPr algn="l"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9017" y="4349578"/>
            <a:ext cx="6821182" cy="138472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04512D9-A095-4355-9551-356CB2C0D09E}" type="datetime1">
              <a:rPr lang="en-US" smtClean="0"/>
              <a:t>2/6/2026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5621C6-56CB-3166-B017-50A927415F64}"/>
              </a:ext>
            </a:extLst>
          </p:cNvPr>
          <p:cNvCxnSpPr>
            <a:cxnSpLocks/>
          </p:cNvCxnSpPr>
          <p:nvPr/>
        </p:nvCxnSpPr>
        <p:spPr>
          <a:xfrm>
            <a:off x="637839" y="4236969"/>
            <a:ext cx="0" cy="13847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972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68BA1E88-22B3-4091-902C-19D6AD2267FE}" type="datetime1">
              <a:rPr lang="en-US" smtClean="0"/>
              <a:t>2/6/2026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94126D0-8C62-BE14-DAD7-1281C05B8DCA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0693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82EFC53A-E163-43E4-9309-C62B24E59229}" type="datetime1">
              <a:rPr lang="en-US" smtClean="0"/>
              <a:t>2/6/2026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75964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59536" y="3594099"/>
            <a:ext cx="10472928" cy="27432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F57D2C4C-3CEB-4A3F-A850-2A701BAB5B4F}" type="datetime1">
              <a:rPr lang="en-US" smtClean="0"/>
              <a:t>2/6/2026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0F630EC-9C35-9636-5C2F-9B305B2CCE3F}"/>
              </a:ext>
            </a:extLst>
          </p:cNvPr>
          <p:cNvSpPr/>
          <p:nvPr/>
        </p:nvSpPr>
        <p:spPr>
          <a:xfrm>
            <a:off x="347133" y="328084"/>
            <a:ext cx="11497734" cy="6201833"/>
          </a:xfrm>
          <a:prstGeom prst="roundRect">
            <a:avLst>
              <a:gd name="adj" fmla="val 3015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847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515E74ED-2A6E-80D7-2247-FD12F2612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00"/>
          <a:stretch/>
        </p:blipFill>
        <p:spPr>
          <a:xfrm>
            <a:off x="462641" y="0"/>
            <a:ext cx="8989429" cy="47554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857" y="3603170"/>
            <a:ext cx="7014009" cy="1507672"/>
          </a:xfrm>
        </p:spPr>
        <p:txBody>
          <a:bodyPr anchor="b">
            <a:noAutofit/>
          </a:bodyPr>
          <a:lstStyle>
            <a:lvl1pPr>
              <a:defRPr sz="45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4133" y="5480958"/>
            <a:ext cx="6360733" cy="744158"/>
          </a:xfrm>
        </p:spPr>
        <p:txBody>
          <a:bodyPr anchor="b">
            <a:noAutofit/>
          </a:bodyPr>
          <a:lstStyle>
            <a:lvl1pPr marL="0" indent="0">
              <a:lnSpc>
                <a:spcPct val="110000"/>
              </a:lnSpc>
              <a:buNone/>
              <a:defRPr sz="1800"/>
            </a:lvl1pPr>
            <a:lvl2pPr marL="228600" indent="0">
              <a:lnSpc>
                <a:spcPct val="110000"/>
              </a:lnSpc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1ABC5762-7F5E-4C8D-B27D-8990A68BB18F}" type="datetime1">
              <a:rPr lang="en-US" smtClean="0"/>
              <a:t>2/6/2026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055BD5-F132-7EB0-787E-04988310DC8B}"/>
              </a:ext>
            </a:extLst>
          </p:cNvPr>
          <p:cNvCxnSpPr>
            <a:cxnSpLocks/>
          </p:cNvCxnSpPr>
          <p:nvPr/>
        </p:nvCxnSpPr>
        <p:spPr>
          <a:xfrm>
            <a:off x="4985657" y="5238749"/>
            <a:ext cx="0" cy="88274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963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02AE2374-EA36-E826-C9F3-73CD3978F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68" b="47295"/>
          <a:stretch/>
        </p:blipFill>
        <p:spPr>
          <a:xfrm>
            <a:off x="3701142" y="2068286"/>
            <a:ext cx="8490855" cy="4789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0323" y="4617138"/>
            <a:ext cx="6853511" cy="101498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AED07DE6-50D5-4B21-9405-DD62C0D4DC65}" type="datetime1">
              <a:rPr lang="en-US" smtClean="0"/>
              <a:t>2/6/2026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2B0C21-F380-74EA-96A8-0858FD0075A4}"/>
              </a:ext>
            </a:extLst>
          </p:cNvPr>
          <p:cNvCxnSpPr>
            <a:cxnSpLocks/>
          </p:cNvCxnSpPr>
          <p:nvPr/>
        </p:nvCxnSpPr>
        <p:spPr>
          <a:xfrm>
            <a:off x="755780" y="4492300"/>
            <a:ext cx="0" cy="112939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1242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717639-19C5-F877-6AAE-FF488C793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72615" y="905615"/>
            <a:ext cx="5046770" cy="50467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3888" y="1427162"/>
            <a:ext cx="9484224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14850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C8E66873-82AB-4D6B-96C7-8222581A9F4D}" type="datetime1">
              <a:rPr lang="en-US" smtClean="0"/>
              <a:t>2/6/2026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5364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7D4B28D-BD47-8092-F202-DCD18D1BA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4425" y="1198517"/>
            <a:ext cx="4438650" cy="4438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D4D61D-AA1D-D414-2D63-F3B4B0760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708" y="2801929"/>
            <a:ext cx="8686801" cy="2565902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1B0EE02-7A0B-46A0-5F6E-CFBC94BDF5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6090" y="1726269"/>
            <a:ext cx="3024899" cy="547908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67AE0A-CAE3-D199-2942-E05831D340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/>
          <a:p>
            <a:fld id="{BE4564F8-E916-4EFF-887D-D1E1BBF6454B}" type="datetime1">
              <a:rPr lang="en-US" smtClean="0"/>
              <a:t>2/6/2026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FBF0A-E355-74AD-4A6E-8FD2BD7A6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1D965-1C87-6430-A8A7-B6EB43D86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236231-7728-F430-19B7-A4956EAFC196}"/>
              </a:ext>
            </a:extLst>
          </p:cNvPr>
          <p:cNvCxnSpPr/>
          <p:nvPr/>
        </p:nvCxnSpPr>
        <p:spPr>
          <a:xfrm>
            <a:off x="1450428" y="2522483"/>
            <a:ext cx="0" cy="26249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876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urple circle with black background&#10;&#10;AI-generated content may be incorrect.">
            <a:extLst>
              <a:ext uri="{FF2B5EF4-FFF2-40B4-BE49-F238E27FC236}">
                <a16:creationId xmlns:a16="http://schemas.microsoft.com/office/drawing/2014/main" id="{9ECA965F-086A-7B72-BC9F-EA4CF32BCA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02"/>
          <a:stretch/>
        </p:blipFill>
        <p:spPr>
          <a:xfrm>
            <a:off x="421566" y="1836225"/>
            <a:ext cx="5674434" cy="5021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0428" y="990601"/>
            <a:ext cx="9145991" cy="3630384"/>
          </a:xfrm>
        </p:spPr>
        <p:txBody>
          <a:bodyPr anchor="b">
            <a:noAutofit/>
          </a:bodyPr>
          <a:lstStyle>
            <a:lvl1pPr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D69ADDC-FB37-4BD0-807F-2EC90205924B}" type="datetime1">
              <a:rPr lang="en-US" smtClean="0"/>
              <a:pPr/>
              <a:t>2/6/2026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69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7132" y="6529916"/>
            <a:ext cx="3284341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65DFBE8-81F4-46A1-BB38-C49D79C4F68D}" type="datetime1">
              <a:rPr lang="en-US" smtClean="0"/>
              <a:t>2/6/2026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60019" y="6529916"/>
            <a:ext cx="2805405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5660" y="6529916"/>
            <a:ext cx="429207" cy="3280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754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  <p:sldLayoutId id="2147483843" r:id="rId17"/>
    <p:sldLayoutId id="2147483844" r:id="rId18"/>
    <p:sldLayoutId id="2147483845" r:id="rId19"/>
    <p:sldLayoutId id="2147483846" r:id="rId20"/>
    <p:sldLayoutId id="2147483847" r:id="rId21"/>
    <p:sldLayoutId id="2147483848" r:id="rId22"/>
    <p:sldLayoutId id="2147483849" r:id="rId23"/>
    <p:sldLayoutId id="2147483850" r:id="rId24"/>
    <p:sldLayoutId id="2147483851" r:id="rId25"/>
    <p:sldLayoutId id="2147483852" r:id="rId26"/>
    <p:sldLayoutId id="2147483853" r:id="rId27"/>
    <p:sldLayoutId id="2147483854" r:id="rId28"/>
    <p:sldLayoutId id="2147483855" r:id="rId29"/>
    <p:sldLayoutId id="2147483856" r:id="rId30"/>
    <p:sldLayoutId id="2147483857" r:id="rId31"/>
    <p:sldLayoutId id="2147483858" r:id="rId32"/>
    <p:sldLayoutId id="2147483859" r:id="rId33"/>
    <p:sldLayoutId id="2147483860" r:id="rId34"/>
    <p:sldLayoutId id="2147483861" r:id="rId35"/>
    <p:sldLayoutId id="2147483862" r:id="rId36"/>
    <p:sldLayoutId id="2147483877" r:id="rId37"/>
    <p:sldLayoutId id="2147483863" r:id="rId38"/>
    <p:sldLayoutId id="2147483864" r:id="rId39"/>
    <p:sldLayoutId id="2147483865" r:id="rId40"/>
    <p:sldLayoutId id="2147483866" r:id="rId41"/>
    <p:sldLayoutId id="2147483867" r:id="rId42"/>
    <p:sldLayoutId id="2147483868" r:id="rId43"/>
    <p:sldLayoutId id="2147483869" r:id="rId44"/>
    <p:sldLayoutId id="2147483870" r:id="rId45"/>
    <p:sldLayoutId id="2147483871" r:id="rId46"/>
    <p:sldLayoutId id="2147483872" r:id="rId47"/>
    <p:sldLayoutId id="2147483873" r:id="rId48"/>
    <p:sldLayoutId id="2147483874" r:id="rId49"/>
    <p:sldLayoutId id="2147483875" r:id="rId50"/>
    <p:sldLayoutId id="2147483876" r:id="rId51"/>
    <p:sldLayoutId id="2147483878" r:id="rId52"/>
    <p:sldLayoutId id="2147483879" r:id="rId5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500" b="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4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57989-07E4-B482-9F2A-EBF670F7F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708" y="2801929"/>
            <a:ext cx="8686801" cy="1781895"/>
          </a:xfrm>
        </p:spPr>
        <p:txBody>
          <a:bodyPr>
            <a:normAutofit/>
          </a:bodyPr>
          <a:lstStyle/>
          <a:p>
            <a:r>
              <a:rPr lang="en-US" dirty="0"/>
              <a:t>Data analysis </a:t>
            </a:r>
            <a:br>
              <a:rPr lang="en-US" dirty="0"/>
            </a:br>
            <a:r>
              <a:rPr lang="en-US" dirty="0"/>
              <a:t>Q&amp;A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3CF5F8-0028-8636-5006-5D5C52B327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6090" y="1726269"/>
            <a:ext cx="3024899" cy="547908"/>
          </a:xfrm>
        </p:spPr>
        <p:txBody>
          <a:bodyPr>
            <a:normAutofit/>
          </a:bodyPr>
          <a:lstStyle/>
          <a:p>
            <a:r>
              <a:rPr lang="en-US" dirty="0"/>
              <a:t>Presented by Mary Kane</a:t>
            </a:r>
          </a:p>
        </p:txBody>
      </p:sp>
    </p:spTree>
    <p:extLst>
      <p:ext uri="{BB962C8B-B14F-4D97-AF65-F5344CB8AC3E}">
        <p14:creationId xmlns:p14="http://schemas.microsoft.com/office/powerpoint/2010/main" val="1773831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6960-6EB7-5543-D7E2-21C56C333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893" y="907303"/>
            <a:ext cx="10465073" cy="1132258"/>
          </a:xfrm>
        </p:spPr>
        <p:txBody>
          <a:bodyPr/>
          <a:lstStyle/>
          <a:p>
            <a:r>
              <a:rPr lang="en-US" sz="2200" dirty="0"/>
              <a:t>Imagine a financial services company presents a predictive model, and you have concerns about bias in how it was measured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68657C0-C197-A2A7-D920-9F65184176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3441532"/>
              </p:ext>
            </p:extLst>
          </p:nvPr>
        </p:nvGraphicFramePr>
        <p:xfrm>
          <a:off x="860425" y="2366963"/>
          <a:ext cx="10464801" cy="38523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78375">
                  <a:extLst>
                    <a:ext uri="{9D8B030D-6E8A-4147-A177-3AD203B41FA5}">
                      <a16:colId xmlns:a16="http://schemas.microsoft.com/office/drawing/2014/main" val="1015653664"/>
                    </a:ext>
                  </a:extLst>
                </a:gridCol>
                <a:gridCol w="3993213">
                  <a:extLst>
                    <a:ext uri="{9D8B030D-6E8A-4147-A177-3AD203B41FA5}">
                      <a16:colId xmlns:a16="http://schemas.microsoft.com/office/drawing/2014/main" val="642826378"/>
                    </a:ext>
                  </a:extLst>
                </a:gridCol>
                <a:gridCol w="3993213">
                  <a:extLst>
                    <a:ext uri="{9D8B030D-6E8A-4147-A177-3AD203B41FA5}">
                      <a16:colId xmlns:a16="http://schemas.microsoft.com/office/drawing/2014/main" val="94216053"/>
                    </a:ext>
                  </a:extLst>
                </a:gridCol>
              </a:tblGrid>
              <a:tr h="895747">
                <a:tc>
                  <a:txBody>
                    <a:bodyPr/>
                    <a:lstStyle/>
                    <a:p>
                      <a:r>
                        <a:rPr lang="en-US" sz="1400" b="1" cap="all" baseline="0" dirty="0">
                          <a:latin typeface="+mn-lt"/>
                        </a:rPr>
                        <a:t>What to do: Gather evidence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400" b="1" cap="all" baseline="0" dirty="0">
                          <a:latin typeface="+mn-lt"/>
                        </a:rPr>
                        <a:t>Raise the concern to my manager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400" b="1" cap="all" baseline="0" dirty="0">
                          <a:latin typeface="+mn-lt"/>
                        </a:rPr>
                        <a:t>Recommendations for the future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179652336"/>
                  </a:ext>
                </a:extLst>
              </a:tr>
              <a:tr h="895747">
                <a:tc>
                  <a:txBody>
                    <a:bodyPr/>
                    <a:lstStyle/>
                    <a:p>
                      <a:r>
                        <a:rPr lang="en-US" sz="1400" dirty="0"/>
                        <a:t>Review data sources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Speak to my manager in a constructive and professional way	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 would suggest using more representative datasets and validating models across multiple demographic segments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4244066008"/>
                  </a:ext>
                </a:extLst>
              </a:tr>
              <a:tr h="895747">
                <a:tc>
                  <a:txBody>
                    <a:bodyPr/>
                    <a:lstStyle/>
                    <a:p>
                      <a:r>
                        <a:rPr lang="en-US" sz="1400" dirty="0"/>
                        <a:t>Evaluate metrics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Focus on the potential business and ethical risks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Involving diverse stakeholders in model reviews and documenting assumptions and limitations.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2112537045"/>
                  </a:ext>
                </a:extLst>
              </a:tr>
              <a:tr h="895747">
                <a:tc>
                  <a:txBody>
                    <a:bodyPr/>
                    <a:lstStyle/>
                    <a:p>
                      <a:r>
                        <a:rPr lang="en-US" sz="1400" dirty="0"/>
                        <a:t>Collect the outcomes across different groups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Provide examples of how certain variables or sampling methods could affect fairness or accuracy.</a:t>
                      </a:r>
                    </a:p>
                  </a:txBody>
                  <a:tcPr marL="137160" marR="137160" marT="137160" marB="137160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Monitoring the model performance regularly.</a:t>
                      </a:r>
                    </a:p>
                  </a:txBody>
                  <a:tcPr marL="137160" marR="137160" marT="137160" marB="137160" anchor="ctr"/>
                </a:tc>
                <a:extLst>
                  <a:ext uri="{0D108BD9-81ED-4DB2-BD59-A6C34878D82A}">
                    <a16:rowId xmlns:a16="http://schemas.microsoft.com/office/drawing/2014/main" val="4293267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3826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245032-13A4-6406-9DE8-AE9884EE0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2ED7369-8600-BC4B-0AEF-A02896DDA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Quote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B8CFDC-9DAC-B876-701A-06038BB1E2C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63662" y="561268"/>
            <a:ext cx="9264676" cy="5735465"/>
          </a:xfrm>
        </p:spPr>
        <p:txBody>
          <a:bodyPr/>
          <a:lstStyle/>
          <a:p>
            <a:r>
              <a:rPr lang="en-US" dirty="0"/>
              <a:t>Regression vs classification models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43350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5072A-5F3E-FB56-A498-3CACC2BCD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907302"/>
            <a:ext cx="4361688" cy="1649694"/>
          </a:xfrm>
        </p:spPr>
        <p:txBody>
          <a:bodyPr>
            <a:normAutofit fontScale="90000"/>
          </a:bodyPr>
          <a:lstStyle/>
          <a:p>
            <a:r>
              <a:rPr lang="en-US" dirty="0"/>
              <a:t>Selecting  a Predictive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7EDA3D-7A3B-89EE-20EE-3C58553526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4361688" cy="3434638"/>
          </a:xfrm>
        </p:spPr>
        <p:txBody>
          <a:bodyPr anchor="t">
            <a:normAutofit/>
          </a:bodyPr>
          <a:lstStyle/>
          <a:p>
            <a:r>
              <a:rPr lang="en-US" b="1" dirty="0"/>
              <a:t>Regression Model</a:t>
            </a:r>
            <a:br>
              <a:rPr lang="en-US" dirty="0"/>
            </a:br>
            <a:r>
              <a:rPr lang="en-US" dirty="0"/>
              <a:t>Used when the outcome variable is continuous, such as predicting revenue, price, or demand. For example, forecasting monthly sales would typically use regression. </a:t>
            </a:r>
          </a:p>
          <a:p>
            <a:r>
              <a:rPr lang="en-US" b="1" dirty="0"/>
              <a:t>Classification Model</a:t>
            </a:r>
            <a:br>
              <a:rPr lang="en-US" dirty="0"/>
            </a:br>
            <a:r>
              <a:rPr lang="en-US" dirty="0"/>
              <a:t>Used when the outcome is categorical, such as yes or no, approve or reject, or churn or not churn.</a:t>
            </a:r>
          </a:p>
        </p:txBody>
      </p:sp>
      <p:pic>
        <p:nvPicPr>
          <p:cNvPr id="11" name="Picture Placeholder 10" descr="A white paper figure in the air">
            <a:extLst>
              <a:ext uri="{FF2B5EF4-FFF2-40B4-BE49-F238E27FC236}">
                <a16:creationId xmlns:a16="http://schemas.microsoft.com/office/drawing/2014/main" id="{75885EE0-9135-0E4E-6ED4-37F31FB8116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1625" y="862357"/>
            <a:ext cx="5170964" cy="5170964"/>
          </a:xfrm>
        </p:spPr>
      </p:pic>
    </p:spTree>
    <p:extLst>
      <p:ext uri="{BB962C8B-B14F-4D97-AF65-F5344CB8AC3E}">
        <p14:creationId xmlns:p14="http://schemas.microsoft.com/office/powerpoint/2010/main" val="948600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76E2C-040E-4D92-F9F7-F61C47F4F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848" y="4579916"/>
            <a:ext cx="7014009" cy="150767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EE18F-CF72-C06C-3020-B9FA4DEAB72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51624" y="4413661"/>
            <a:ext cx="6360733" cy="744158"/>
          </a:xfrm>
        </p:spPr>
        <p:txBody>
          <a:bodyPr/>
          <a:lstStyle/>
          <a:p>
            <a:r>
              <a:rPr lang="en-US" dirty="0"/>
              <a:t>For questions or access to the presentation slides, please reach out at:</a:t>
            </a:r>
          </a:p>
          <a:p>
            <a:r>
              <a:rPr lang="en-US" dirty="0"/>
              <a:t>Marykane.col99@gmail.com</a:t>
            </a:r>
          </a:p>
        </p:txBody>
      </p:sp>
    </p:spTree>
    <p:extLst>
      <p:ext uri="{BB962C8B-B14F-4D97-AF65-F5344CB8AC3E}">
        <p14:creationId xmlns:p14="http://schemas.microsoft.com/office/powerpoint/2010/main" val="2236553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FB56E-1A01-8D29-F217-638F3BEF6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6" y="907302"/>
            <a:ext cx="4361688" cy="1386965"/>
          </a:xfrm>
        </p:spPr>
        <p:txBody>
          <a:bodyPr/>
          <a:lstStyle/>
          <a:p>
            <a:r>
              <a:rPr lang="en-US" dirty="0"/>
              <a:t>Welcome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9521F-CC42-235E-F804-B826A36205D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9536" y="2022909"/>
            <a:ext cx="4366917" cy="3512152"/>
          </a:xfrm>
        </p:spPr>
        <p:txBody>
          <a:bodyPr/>
          <a:lstStyle/>
          <a:p>
            <a:pPr marL="0" indent="0">
              <a:buNone/>
            </a:pPr>
            <a:endParaRPr lang="en-US" b="1" dirty="0"/>
          </a:p>
          <a:p>
            <a:r>
              <a:rPr lang="en-US" dirty="0"/>
              <a:t>CRISP – DM and the data analyst responsibilities.</a:t>
            </a:r>
          </a:p>
          <a:p>
            <a:r>
              <a:rPr lang="en-US" dirty="0"/>
              <a:t>Forecast Time Series Preparation.</a:t>
            </a:r>
          </a:p>
          <a:p>
            <a:r>
              <a:rPr lang="en-US" dirty="0"/>
              <a:t>Main principles of Data ethics.</a:t>
            </a:r>
          </a:p>
          <a:p>
            <a:r>
              <a:rPr lang="en-US" dirty="0"/>
              <a:t>Hypothetical case. How can we handle bias in a predictive model</a:t>
            </a:r>
          </a:p>
          <a:p>
            <a:r>
              <a:rPr lang="en-US" dirty="0"/>
              <a:t>Regression vs Classification models in predictive analysis</a:t>
            </a:r>
          </a:p>
        </p:txBody>
      </p:sp>
      <p:pic>
        <p:nvPicPr>
          <p:cNvPr id="15" name="Picture Placeholder 14" descr="A white object on a white surface">
            <a:extLst>
              <a:ext uri="{FF2B5EF4-FFF2-40B4-BE49-F238E27FC236}">
                <a16:creationId xmlns:a16="http://schemas.microsoft.com/office/drawing/2014/main" id="{7270AD1A-8F9F-BF9D-AE26-986ADE7EF3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2524" y="540326"/>
            <a:ext cx="5619037" cy="5715001"/>
          </a:xfrm>
        </p:spPr>
      </p:pic>
    </p:spTree>
    <p:extLst>
      <p:ext uri="{BB962C8B-B14F-4D97-AF65-F5344CB8AC3E}">
        <p14:creationId xmlns:p14="http://schemas.microsoft.com/office/powerpoint/2010/main" val="2002021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51BC45-CAED-BB43-A297-009708D51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Quote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2B897C-9D62-36E3-5DC1-154478A93EC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63662" y="561268"/>
            <a:ext cx="9264676" cy="5735465"/>
          </a:xfrm>
        </p:spPr>
        <p:txBody>
          <a:bodyPr/>
          <a:lstStyle/>
          <a:p>
            <a:r>
              <a:rPr lang="en-US" dirty="0"/>
              <a:t>CRISP – DM</a:t>
            </a:r>
          </a:p>
          <a:p>
            <a:r>
              <a:rPr lang="en-US" sz="3200" dirty="0"/>
              <a:t>Cross-Industry Standard Process for Data Mining</a:t>
            </a:r>
          </a:p>
        </p:txBody>
      </p:sp>
    </p:spTree>
    <p:extLst>
      <p:ext uri="{BB962C8B-B14F-4D97-AF65-F5344CB8AC3E}">
        <p14:creationId xmlns:p14="http://schemas.microsoft.com/office/powerpoint/2010/main" val="2949280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14BE2-2122-F520-8CC7-963FE9BAF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52827"/>
            <a:ext cx="6525908" cy="1057764"/>
          </a:xfrm>
        </p:spPr>
        <p:txBody>
          <a:bodyPr anchor="t">
            <a:normAutofit/>
          </a:bodyPr>
          <a:lstStyle/>
          <a:p>
            <a:r>
              <a:rPr lang="en-US" sz="3100" dirty="0"/>
              <a:t>CROSS-INDUSTRY STANDARD PROCESS FOR DATA MINING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11C307-AF0D-3D1B-061B-699788099A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1610591"/>
            <a:ext cx="5559552" cy="4650184"/>
          </a:xfrm>
        </p:spPr>
        <p:txBody>
          <a:bodyPr anchor="t">
            <a:normAutofit/>
          </a:bodyPr>
          <a:lstStyle/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endParaRPr lang="en-US" b="1" dirty="0"/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b="1" dirty="0"/>
              <a:t>BUSINESS UNDERSTANDING</a:t>
            </a:r>
            <a:r>
              <a:rPr lang="en-US" dirty="0"/>
              <a:t>. Define the problem, goals and success criteria.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b="1" dirty="0"/>
              <a:t>DATA UNDERSTANDING</a:t>
            </a:r>
            <a:r>
              <a:rPr lang="en-US" dirty="0"/>
              <a:t>. Initial quality evaluation and sense of patterns.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b="1" dirty="0"/>
              <a:t>DATA PREPARATION</a:t>
            </a:r>
            <a:r>
              <a:rPr lang="en-US" dirty="0"/>
              <a:t>. Clean, transform and select relevant information.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b="1" dirty="0"/>
              <a:t>MODELING</a:t>
            </a:r>
            <a:r>
              <a:rPr lang="en-US" dirty="0"/>
              <a:t>. Apply appropriate techniques (Regression vs Classification).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b="1" dirty="0"/>
              <a:t>EVALUATION. </a:t>
            </a:r>
            <a:r>
              <a:rPr lang="en-US" dirty="0"/>
              <a:t>Confirm if the model meets the original business objectives.</a:t>
            </a: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r>
              <a:rPr lang="en-US" b="1" dirty="0"/>
              <a:t>DEPLOYMENT</a:t>
            </a:r>
            <a:r>
              <a:rPr lang="en-US" dirty="0"/>
              <a:t>. Deliver results and communicate insights.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718F0CAA-2BAB-E313-893B-D1F867E1484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9" r="-3" b="7229"/>
          <a:stretch>
            <a:fillRect/>
          </a:stretch>
        </p:blipFill>
        <p:spPr>
          <a:xfrm>
            <a:off x="6265717" y="862357"/>
            <a:ext cx="4976871" cy="4976871"/>
          </a:xfrm>
          <a:noFill/>
        </p:spPr>
      </p:pic>
    </p:spTree>
    <p:extLst>
      <p:ext uri="{BB962C8B-B14F-4D97-AF65-F5344CB8AC3E}">
        <p14:creationId xmlns:p14="http://schemas.microsoft.com/office/powerpoint/2010/main" val="271110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1B695-E7E8-ADA3-03C6-5655DD74F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40508D-7C3F-55B9-B8AB-08F0A8CAB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Quote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32C7C7-C1C1-21E7-AE07-9AC4FA5CEA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63662" y="561268"/>
            <a:ext cx="9264676" cy="5735465"/>
          </a:xfrm>
        </p:spPr>
        <p:txBody>
          <a:bodyPr/>
          <a:lstStyle/>
          <a:p>
            <a:r>
              <a:rPr lang="en-US" dirty="0"/>
              <a:t>FORECAST</a:t>
            </a:r>
          </a:p>
          <a:p>
            <a:r>
              <a:rPr lang="en-US" sz="3200" dirty="0"/>
              <a:t>TIME SERIES PREPARATION</a:t>
            </a:r>
          </a:p>
        </p:txBody>
      </p:sp>
    </p:spTree>
    <p:extLst>
      <p:ext uri="{BB962C8B-B14F-4D97-AF65-F5344CB8AC3E}">
        <p14:creationId xmlns:p14="http://schemas.microsoft.com/office/powerpoint/2010/main" val="2396735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69DA2-CD2B-D4DE-3133-C929CA51C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The prep</a:t>
            </a:r>
            <a:r>
              <a:rPr lang="en-US" sz="2800" dirty="0"/>
              <a:t> before forecasting a time series analysis</a:t>
            </a:r>
            <a:endParaRPr 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A4A9E-7C24-36EA-55B8-84FFF0288E4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66846" y="3408459"/>
            <a:ext cx="7315200" cy="13921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4. Select</a:t>
            </a:r>
            <a:r>
              <a:rPr lang="en-US" dirty="0"/>
              <a:t> the appropriate forecasting model and evaluate it using historical data.</a:t>
            </a:r>
          </a:p>
          <a:p>
            <a:r>
              <a:rPr lang="en-US" dirty="0"/>
              <a:t>ARIMA Model: Auto-Regressive Integrated Moving Average</a:t>
            </a:r>
          </a:p>
          <a:p>
            <a:r>
              <a:rPr lang="en-US" dirty="0"/>
              <a:t>PYTHON – PANDAS(TO FIND MISSING VALUES) – MATPLOTLIP (VISUALIZATION)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9C3DB4-B937-0471-0407-0DFC087B2319}"/>
              </a:ext>
            </a:extLst>
          </p:cNvPr>
          <p:cNvSpPr txBox="1"/>
          <p:nvPr/>
        </p:nvSpPr>
        <p:spPr>
          <a:xfrm>
            <a:off x="3866847" y="561109"/>
            <a:ext cx="7677453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/>
              <a:t>1. Understand the structure of the time series</a:t>
            </a:r>
            <a:r>
              <a:rPr lang="en-US" sz="1400" dirty="0"/>
              <a:t>, including trends, seasonality, and cycles.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TRENDS (Scatterplot and drawing a regression line, Positive, negative)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SEASONALITY (Patterns – Fluctuations that repeat regularly over the years)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CYCLE (residual fluctuations)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AB4C2F-1CEB-86DC-AC15-3D047FEEE54E}"/>
              </a:ext>
            </a:extLst>
          </p:cNvPr>
          <p:cNvSpPr txBox="1"/>
          <p:nvPr/>
        </p:nvSpPr>
        <p:spPr>
          <a:xfrm>
            <a:off x="3866846" y="2306668"/>
            <a:ext cx="767745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2. </a:t>
            </a:r>
            <a:r>
              <a:rPr lang="en-US" sz="1400" dirty="0"/>
              <a:t>Statistical Properties, check if the data is</a:t>
            </a:r>
            <a:r>
              <a:rPr lang="en-US" sz="1400" b="1" dirty="0"/>
              <a:t> stationary </a:t>
            </a:r>
            <a:r>
              <a:rPr lang="en-US" sz="1400" dirty="0"/>
              <a:t>or needs transformation.</a:t>
            </a:r>
          </a:p>
          <a:p>
            <a:r>
              <a:rPr lang="en-US" sz="1400" dirty="0"/>
              <a:t>Mean, deviation (Do they remain stable over time?)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DDB6BF-78E7-3337-0FC8-33D5E809F664}"/>
              </a:ext>
            </a:extLst>
          </p:cNvPr>
          <p:cNvSpPr txBox="1"/>
          <p:nvPr/>
        </p:nvSpPr>
        <p:spPr>
          <a:xfrm>
            <a:off x="3866846" y="2947503"/>
            <a:ext cx="76774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3. Clean the data</a:t>
            </a:r>
            <a:r>
              <a:rPr lang="en-US" sz="1400" dirty="0"/>
              <a:t>, handling missing values, correcting errors, and addressing outliers. 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998B5D-F2C6-B76E-B2E8-72ACF3A3891C}"/>
              </a:ext>
            </a:extLst>
          </p:cNvPr>
          <p:cNvSpPr txBox="1"/>
          <p:nvPr/>
        </p:nvSpPr>
        <p:spPr>
          <a:xfrm>
            <a:off x="3866845" y="5095087"/>
            <a:ext cx="767745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Conclusion</a:t>
            </a:r>
            <a:r>
              <a:rPr lang="en-US" sz="1400" dirty="0"/>
              <a:t>: The time series analysis involves understanding patterns over time, preparing data carefully and validating assumptions before making any forecast.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24F432-5092-BA0A-FEAC-1790456BE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02" y="2535741"/>
            <a:ext cx="1364958" cy="8356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431993-4271-5D29-404A-43C8D6116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02" y="3595252"/>
            <a:ext cx="1364958" cy="9040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518EB5-3E17-2910-E311-00346D437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903" y="4742005"/>
            <a:ext cx="1364957" cy="88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300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D109D-CA83-17A2-93BC-53E09307E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74589D-E0DA-7431-D10A-27DD85C135B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63662" y="561268"/>
            <a:ext cx="9264676" cy="5735465"/>
          </a:xfrm>
        </p:spPr>
        <p:txBody>
          <a:bodyPr/>
          <a:lstStyle/>
          <a:p>
            <a:r>
              <a:rPr lang="en-US" dirty="0"/>
              <a:t>Data ethics</a:t>
            </a:r>
          </a:p>
          <a:p>
            <a:r>
              <a:rPr lang="en-US" sz="3200" dirty="0"/>
              <a:t>Main  principles</a:t>
            </a:r>
          </a:p>
        </p:txBody>
      </p:sp>
    </p:spTree>
    <p:extLst>
      <p:ext uri="{BB962C8B-B14F-4D97-AF65-F5344CB8AC3E}">
        <p14:creationId xmlns:p14="http://schemas.microsoft.com/office/powerpoint/2010/main" val="3527728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3CEFF-A82A-DC1F-04F7-D4F3D3E91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 principles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DB8485-C0BD-D9B4-94F2-22736E2E04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PRIVACY</a:t>
            </a:r>
            <a:r>
              <a:rPr lang="en-US" dirty="0"/>
              <a:t> Collect and use data only for legitimate purposes and to protect personal information.</a:t>
            </a:r>
            <a:endParaRPr lang="en-US" b="1" dirty="0"/>
          </a:p>
          <a:p>
            <a:r>
              <a:rPr lang="en-US" b="1" dirty="0"/>
              <a:t>TRANSPARENCY </a:t>
            </a:r>
            <a:r>
              <a:rPr lang="en-US" dirty="0"/>
              <a:t>Be clear about data collection, use, and analysis.</a:t>
            </a:r>
            <a:endParaRPr lang="en-US" b="1" dirty="0"/>
          </a:p>
          <a:p>
            <a:r>
              <a:rPr lang="en-US" b="1" dirty="0"/>
              <a:t>FAIRNESS </a:t>
            </a:r>
            <a:r>
              <a:rPr lang="en-US" dirty="0"/>
              <a:t>Minimize bias, include the entire population.</a:t>
            </a:r>
            <a:endParaRPr lang="en-US" b="1" dirty="0"/>
          </a:p>
          <a:p>
            <a:r>
              <a:rPr lang="en-US" b="1" dirty="0"/>
              <a:t>ACCOUNTABILITY </a:t>
            </a:r>
            <a:r>
              <a:rPr lang="en-US" dirty="0"/>
              <a:t>Each organization takes responsibility for its data practices and decisions made.</a:t>
            </a:r>
            <a:endParaRPr lang="en-US" b="1" dirty="0"/>
          </a:p>
          <a:p>
            <a:r>
              <a:rPr lang="en-US" b="1" dirty="0"/>
              <a:t>SECURITY</a:t>
            </a:r>
            <a:r>
              <a:rPr lang="en-US" dirty="0"/>
              <a:t> Ensure data is protected from unauthorized access or misuse.</a:t>
            </a:r>
            <a:endParaRPr lang="en-US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4E3A17-DE0A-1DA6-AF00-FA6C164072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Overall, ethical data practices help build TRUST with users and reduce legal and reputational risk.</a:t>
            </a:r>
          </a:p>
          <a:p>
            <a:pPr marL="0" indent="0">
              <a:buNone/>
            </a:pPr>
            <a:r>
              <a:rPr lang="en-US" dirty="0"/>
              <a:t>Recommendations for organizations: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Implement strong data governance policies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Provide ethics training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Audit regularly models for bias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Limit access to sensitive data.</a:t>
            </a:r>
          </a:p>
        </p:txBody>
      </p:sp>
    </p:spTree>
    <p:extLst>
      <p:ext uri="{BB962C8B-B14F-4D97-AF65-F5344CB8AC3E}">
        <p14:creationId xmlns:p14="http://schemas.microsoft.com/office/powerpoint/2010/main" val="1852524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55CD7-2DA5-8E10-0BEC-CF35BA848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AE76C4-B1F4-D224-905C-E86696C93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Quote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AF7F59-FE74-1981-DD92-65F2A40D7A8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63662" y="561268"/>
            <a:ext cx="9264676" cy="5735465"/>
          </a:xfrm>
        </p:spPr>
        <p:txBody>
          <a:bodyPr/>
          <a:lstStyle/>
          <a:p>
            <a:r>
              <a:rPr lang="en-US" dirty="0"/>
              <a:t>Hypothetical case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Imagine a financial services company presents a predictive model, and you have concerns about bias in how it was measured. 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How would you raise your concerns with your manager? 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how to avoid measurement bias in the future</a:t>
            </a:r>
          </a:p>
        </p:txBody>
      </p:sp>
      <p:pic>
        <p:nvPicPr>
          <p:cNvPr id="3" name="Graphic 2" descr="Man in business attire">
            <a:extLst>
              <a:ext uri="{FF2B5EF4-FFF2-40B4-BE49-F238E27FC236}">
                <a16:creationId xmlns:a16="http://schemas.microsoft.com/office/drawing/2014/main" id="{592C76D8-A370-7528-AED6-1FA276FFD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0528" y="4106574"/>
            <a:ext cx="130492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790016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 Circle">
  <a:themeElements>
    <a:clrScheme name="Custom 2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F0D4DB"/>
      </a:accent1>
      <a:accent2>
        <a:srgbClr val="DBE7F5"/>
      </a:accent2>
      <a:accent3>
        <a:srgbClr val="C9E2D6"/>
      </a:accent3>
      <a:accent4>
        <a:srgbClr val="BABAD6"/>
      </a:accent4>
      <a:accent5>
        <a:srgbClr val="F0D2BF"/>
      </a:accent5>
      <a:accent6>
        <a:srgbClr val="F3E49A"/>
      </a:accent6>
      <a:hlink>
        <a:srgbClr val="7030A0"/>
      </a:hlink>
      <a:folHlink>
        <a:srgbClr val="107573"/>
      </a:folHlink>
    </a:clrScheme>
    <a:fontScheme name="Custom 10">
      <a:majorFont>
        <a:latin typeface="Lora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 Circle_Keynote Presentation_win32_LW_V6" id="{670309C8-2C38-4CFF-82BA-AF197439C521}" vid="{43F42362-DC95-4CBA-A0A2-5C03B532E6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3A9C388-2C06-4AF2-857C-74055069A2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76F8FCD-0A1F-4F6A-8F55-15E9E87E2E4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F782DA7-86C0-4A84-A860-11A1E6E3FB6B}">
  <ds:schemaRefs>
    <ds:schemaRef ds:uri="http://www.w3.org/XML/1998/namespace"/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schemas.microsoft.com/office/infopath/2007/PartnerControls"/>
    <ds:schemaRef ds:uri="71af3243-3dd4-4a8d-8c0d-dd76da1f02a5"/>
    <ds:schemaRef ds:uri="http://schemas.microsoft.com/sharepoint/v3"/>
    <ds:schemaRef ds:uri="http://schemas.microsoft.com/office/2006/metadata/properties"/>
    <ds:schemaRef ds:uri="http://schemas.openxmlformats.org/package/2006/metadata/core-properties"/>
    <ds:schemaRef ds:uri="230e9df3-be65-4c73-a93b-d1236ebd677e"/>
    <ds:schemaRef ds:uri="16c05727-aa75-4e4a-9b5f-8a80a1165891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{6D087378-03EB-42FE-9FF8-18C14AAC7173}f4c2fa09-5552-4190-875c-1979579583e2-TFc553d604-a3b6-4c52-b2ed-3a769335c0fd_win32</Template>
  <TotalTime>5821</TotalTime>
  <Words>645</Words>
  <Application>Microsoft Office PowerPoint</Application>
  <PresentationFormat>Widescreen</PresentationFormat>
  <Paragraphs>75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Aptos</vt:lpstr>
      <vt:lpstr>Arial</vt:lpstr>
      <vt:lpstr>Lora</vt:lpstr>
      <vt:lpstr>Playfair Display Black</vt:lpstr>
      <vt:lpstr>Poppins Light</vt:lpstr>
      <vt:lpstr>Wingdings</vt:lpstr>
      <vt:lpstr>Gradient Circle</vt:lpstr>
      <vt:lpstr>Data analysis  Q&amp;A</vt:lpstr>
      <vt:lpstr>Welcome</vt:lpstr>
      <vt:lpstr>Quote</vt:lpstr>
      <vt:lpstr>CROSS-INDUSTRY STANDARD PROCESS FOR DATA MINING</vt:lpstr>
      <vt:lpstr>Quote</vt:lpstr>
      <vt:lpstr>The prep before forecasting a time series analysis</vt:lpstr>
      <vt:lpstr>PowerPoint Presentation</vt:lpstr>
      <vt:lpstr>Ethic principles</vt:lpstr>
      <vt:lpstr>Quote</vt:lpstr>
      <vt:lpstr>Imagine a financial services company presents a predictive model, and you have concerns about bias in how it was measured</vt:lpstr>
      <vt:lpstr>Quote</vt:lpstr>
      <vt:lpstr>Selecting  a Predictive model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Mary Kane</dc:creator>
  <cp:lastModifiedBy>Mary Kane</cp:lastModifiedBy>
  <cp:revision>13</cp:revision>
  <dcterms:created xsi:type="dcterms:W3CDTF">2026-02-04T13:20:15Z</dcterms:created>
  <dcterms:modified xsi:type="dcterms:W3CDTF">2026-02-08T17:25:46Z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